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D43362-A283-440D-8107-E796B43BCCD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602CED-4F67-4D31-B56E-B78AA3739EBF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-personaltrainer.it/salute/schizofrenia.html" TargetMode="External"/><Relationship Id="rId2" Type="http://schemas.openxmlformats.org/officeDocument/2006/relationships/hyperlink" Target="https://www.my-personaltrainer.it/salute/ansi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my-personaltrainer.it/salute/sintomi-depressione4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-personaltrainer.it/fisiologia/mucosa.html" TargetMode="External"/><Relationship Id="rId2" Type="http://schemas.openxmlformats.org/officeDocument/2006/relationships/hyperlink" Target="https://www.my-personaltrainer.it/salute-benessere/vertigin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-personaltrainer.it/salute/transaminasi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772400" cy="145733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it-IT" sz="6600" dirty="0" smtClean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rPr>
              <a:t>DROGHE  AD USO TERAPEUTICO</a:t>
            </a:r>
            <a:endParaRPr lang="it-IT" sz="6600" dirty="0">
              <a:solidFill>
                <a:schemeClr val="accent1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USO TERAPEURICO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Dal 2009 l’MDMA è sperimentata come coadiuvante nella cura del disturbo post-traumatico da stress dove ha mostrato risultati molto promettenti, accelerando e migliorando i progressi della terapia psicologica.</a:t>
            </a:r>
          </a:p>
          <a:p>
            <a:pPr>
              <a:buNone/>
            </a:pPr>
            <a:r>
              <a:rPr lang="it-IT" dirty="0" smtClean="0"/>
              <a:t>Dal 2013 sono stati approfonditi i benefici di questa sostanza contro l’ansia negli individui affetti da autismo.</a:t>
            </a:r>
          </a:p>
          <a:p>
            <a:pPr>
              <a:buNone/>
            </a:pPr>
            <a:r>
              <a:rPr lang="it-IT" dirty="0" smtClean="0"/>
              <a:t>Nel 2017 è stato avviato il primo studio per valutarne il potenziale nella cura dalla dipendenza da alcol.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LSD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Una tra le più potenti sostanze psichedeliche conosciuta.</a:t>
            </a:r>
          </a:p>
          <a:p>
            <a:pPr>
              <a:buNone/>
            </a:pPr>
            <a:r>
              <a:rPr lang="it-IT" dirty="0" smtClean="0"/>
              <a:t>                               tipicamente non causa </a:t>
            </a:r>
          </a:p>
          <a:p>
            <a:pPr>
              <a:buNone/>
            </a:pPr>
            <a:r>
              <a:rPr lang="it-IT" dirty="0" smtClean="0"/>
              <a:t>                               semplicemente </a:t>
            </a:r>
          </a:p>
          <a:p>
            <a:pPr>
              <a:buNone/>
            </a:pPr>
            <a:r>
              <a:rPr lang="it-IT" dirty="0" smtClean="0"/>
              <a:t>                               allucinazioni ma anche </a:t>
            </a:r>
          </a:p>
          <a:p>
            <a:pPr>
              <a:buNone/>
            </a:pPr>
            <a:r>
              <a:rPr lang="it-IT" dirty="0" smtClean="0"/>
              <a:t>                               amplificazioni emotive, esperienze mistiche e spirituali, cambiamenti nella percezione si sé e della realtà.</a:t>
            </a:r>
            <a:endParaRPr lang="it-IT" dirty="0"/>
          </a:p>
        </p:txBody>
      </p:sp>
      <p:pic>
        <p:nvPicPr>
          <p:cNvPr id="4" name="Immagine 3" descr="ls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00372"/>
            <a:ext cx="2533650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USO TERAPEUTICO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Recentemente ne è ricominciato lo studio sistematico nel trattamento di diverse patologie psichiatriche, in particolare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ANSIA</a:t>
            </a:r>
            <a:r>
              <a:rPr lang="it-IT" dirty="0" smtClean="0"/>
              <a:t>,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DEPRESSIONE</a:t>
            </a:r>
            <a:r>
              <a:rPr lang="it-IT" dirty="0" smtClean="0"/>
              <a:t>,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DISTURBI OSSESSIVI</a:t>
            </a:r>
            <a:r>
              <a:rPr lang="it-IT" dirty="0" smtClean="0"/>
              <a:t>,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DLORE CRONICO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Micro dosi di LSD migliorano la concentrazione.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Una </a:t>
            </a:r>
            <a:r>
              <a:rPr lang="it-IT" b="1" dirty="0" smtClean="0"/>
              <a:t>droga</a:t>
            </a:r>
            <a:r>
              <a:rPr lang="it-IT" dirty="0" smtClean="0"/>
              <a:t> è una qualsiasi sostanza che, se inalata, iniettata, fumata, ingerita, sciolta sotto la lingua, assorbita attraverso un cerotto sulla pelle o da diverse mucose, provoca un temporaneo cambiamento psico-fisiologico nel soggetto. In farmacologia la droga, chiamata anche farmaco, è una sostanza chimica utilizzata per trattare, curare, prevenire o diagnosticare una malattia o per promuovere il benessere. Tradizionalmente le droghe venivano ottenute attraverso l'estrazione dalle piante medicinali, ma più recentemente anche dalla sintesi organica.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4" name="Segnaposto contenuto 3" descr="DROGA TERAPEUTI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857364"/>
            <a:ext cx="3220566" cy="3143272"/>
          </a:xfrm>
        </p:spPr>
      </p:pic>
      <p:sp>
        <p:nvSpPr>
          <p:cNvPr id="5" name="Rettangolo 4"/>
          <p:cNvSpPr/>
          <p:nvPr/>
        </p:nvSpPr>
        <p:spPr>
          <a:xfrm>
            <a:off x="4143372" y="107154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latin typeface="Arial Rounded MT Bold" pitchFamily="34" charset="0"/>
              </a:rPr>
              <a:t>I </a:t>
            </a:r>
            <a:r>
              <a:rPr lang="it-IT" dirty="0" err="1">
                <a:latin typeface="Arial Rounded MT Bold" pitchFamily="34" charset="0"/>
              </a:rPr>
              <a:t>nootropici</a:t>
            </a:r>
            <a:r>
              <a:rPr lang="it-IT" dirty="0">
                <a:latin typeface="Arial Rounded MT Bold" pitchFamily="34" charset="0"/>
              </a:rPr>
              <a:t>, anche comunemente noti come "droghe intelligenti", sono farmaci che si pretende che migliorino le capacità cognitive umane. I </a:t>
            </a:r>
            <a:r>
              <a:rPr lang="it-IT" dirty="0" err="1">
                <a:latin typeface="Arial Rounded MT Bold" pitchFamily="34" charset="0"/>
              </a:rPr>
              <a:t>nootropici</a:t>
            </a:r>
            <a:r>
              <a:rPr lang="it-IT" dirty="0">
                <a:latin typeface="Arial Rounded MT Bold" pitchFamily="34" charset="0"/>
              </a:rPr>
              <a:t> sono usati per migliorare la memoria, la concentrazione, il pensiero, l'umore, l'apprendimento e molte altre cose. Alcuni </a:t>
            </a:r>
            <a:r>
              <a:rPr lang="it-IT" dirty="0" err="1">
                <a:latin typeface="Arial Rounded MT Bold" pitchFamily="34" charset="0"/>
              </a:rPr>
              <a:t>nootropi</a:t>
            </a:r>
            <a:r>
              <a:rPr lang="it-IT" dirty="0">
                <a:latin typeface="Arial Rounded MT Bold" pitchFamily="34" charset="0"/>
              </a:rPr>
              <a:t> stanno ora iniziando a essere usati per trattare alcune malattie come il disturbo da deficit di attenzione e iperattività, il morbo di Parkinson e il morbo di Alzheimer. Sono anche comunemente usati per recuperare le funzioni cerebrali perse durante l'invecchiamento.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MARIJUANA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La marijuana per uso terapeutico ( o cannabis) trova impegno nei seguenti casi: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Per alleviare il dolore cronico,in particolare ti tipo neuropatico, come quello provocato dalle lesioni al midollo spinale e da patologie qual sclerosi multipla e SLA.</a:t>
            </a:r>
          </a:p>
          <a:p>
            <a:pPr>
              <a:buFontTx/>
              <a:buChar char="-"/>
            </a:pPr>
            <a:r>
              <a:rPr lang="it-IT" dirty="0" smtClean="0"/>
              <a:t>Per contrastare nausea e vomito indotti da chemioterapia, radioterapia, terapie farmacologiche contro HIV ed AIDS.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Per stimolare l’appetito nei pazienti affetti da AIDS, nei pazienti oncologici e nei pazienti affetti da anoressia nervosa.</a:t>
            </a:r>
          </a:p>
          <a:p>
            <a:pPr>
              <a:buFontTx/>
              <a:buChar char="-"/>
            </a:pPr>
            <a:r>
              <a:rPr lang="it-IT" dirty="0" smtClean="0"/>
              <a:t>Per contrastare i movimenti involontari nei pazienti affetti da sindrome di </a:t>
            </a:r>
            <a:r>
              <a:rPr lang="it-IT" dirty="0" err="1" smtClean="0"/>
              <a:t>Tourette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Alcuni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cannabinoidi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presenti all'interno della marijuana per uso terapeutico sembrano essere in grado di esercitare un'azione positiva nel trattamento di disturbi psichiatrici come 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hlinkClick r:id="rId2" tooltip="Ansia: Cos'è, Cause, Sintomi e Disturbi Correlati"/>
              </a:rPr>
              <a:t>ansia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, 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hlinkClick r:id="rId3" tooltip="Schizofrenia - Definizione, Sintomi, Cause"/>
              </a:rPr>
              <a:t>schizofrenia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 e 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hlinkClick r:id="rId4" tooltip="Disturbo Bipolare"/>
              </a:rPr>
              <a:t>disturbo bipolare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Immagine 3" descr="cannabi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3714752"/>
            <a:ext cx="3929070" cy="220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3254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>
            <a:noAutofit/>
          </a:bodyPr>
          <a:lstStyle/>
          <a:p>
            <a:r>
              <a:rPr lang="it-IT" sz="2400" dirty="0" smtClean="0">
                <a:latin typeface="Arial Rounded MT Bold" pitchFamily="34" charset="0"/>
              </a:rPr>
              <a:t>Nel dettaglio, a dimostrare queste potenziali attività terapeutiche è stato il </a:t>
            </a:r>
            <a:r>
              <a:rPr lang="it-IT" sz="2400" b="1" dirty="0" err="1" smtClean="0">
                <a:latin typeface="Arial Rounded MT Bold" pitchFamily="34" charset="0"/>
              </a:rPr>
              <a:t>cannabidiolo</a:t>
            </a:r>
            <a:r>
              <a:rPr lang="it-IT" sz="2400" dirty="0" smtClean="0">
                <a:latin typeface="Arial Rounded MT Bold" pitchFamily="34" charset="0"/>
              </a:rPr>
              <a:t> (o CBD, che dir si voglia), ossia un </a:t>
            </a:r>
            <a:r>
              <a:rPr lang="it-IT" sz="2400" b="1" dirty="0" err="1" smtClean="0">
                <a:latin typeface="Arial Rounded MT Bold" pitchFamily="34" charset="0"/>
              </a:rPr>
              <a:t>cannabinoide</a:t>
            </a:r>
            <a:r>
              <a:rPr lang="it-IT" sz="2400" b="1" dirty="0" smtClean="0">
                <a:latin typeface="Arial Rounded MT Bold" pitchFamily="34" charset="0"/>
              </a:rPr>
              <a:t> non psicoattivo</a:t>
            </a:r>
            <a:r>
              <a:rPr lang="it-IT" sz="2400" dirty="0" smtClean="0">
                <a:latin typeface="Arial Rounded MT Bold" pitchFamily="34" charset="0"/>
              </a:rPr>
              <a:t>. Il </a:t>
            </a:r>
            <a:r>
              <a:rPr lang="it-IT" sz="2400" b="1" dirty="0" smtClean="0">
                <a:latin typeface="Arial Rounded MT Bold" pitchFamily="34" charset="0"/>
              </a:rPr>
              <a:t>THC</a:t>
            </a:r>
            <a:r>
              <a:rPr lang="it-IT" sz="2400" dirty="0" smtClean="0">
                <a:latin typeface="Arial Rounded MT Bold" pitchFamily="34" charset="0"/>
              </a:rPr>
              <a:t> (o delta-9-tetraidrocannabinolo), invece, non sembrerebbe particolarmente utile in questo senso. Anzi, è stato dimostrato che un consumo elevato di THC predispone all'insorgenza delle suddette patologie </a:t>
            </a:r>
            <a:r>
              <a:rPr lang="it-IT" sz="2400" dirty="0" err="1" smtClean="0">
                <a:latin typeface="Arial Rounded MT Bold" pitchFamily="34" charset="0"/>
              </a:rPr>
              <a:t>psichiatriche.Fra</a:t>
            </a:r>
            <a:r>
              <a:rPr lang="it-IT" sz="2400" dirty="0" smtClean="0">
                <a:latin typeface="Arial Rounded MT Bold" pitchFamily="34" charset="0"/>
              </a:rPr>
              <a:t> i principali effetti collaterali che possono manifestarsi in caso di assunzione di marijuana per uso terapeutico, ricordiamo: </a:t>
            </a:r>
            <a:r>
              <a:rPr lang="it-IT" sz="2400" dirty="0" smtClean="0">
                <a:latin typeface="Arial Rounded MT Bold" pitchFamily="34" charset="0"/>
                <a:hlinkClick r:id="rId2" tooltip="Vertigini"/>
              </a:rPr>
              <a:t>vertigini</a:t>
            </a:r>
            <a:r>
              <a:rPr lang="it-IT" sz="2400" dirty="0" smtClean="0">
                <a:latin typeface="Arial Rounded MT Bold" pitchFamily="34" charset="0"/>
              </a:rPr>
              <a:t>, disturbi a carico della </a:t>
            </a:r>
            <a:r>
              <a:rPr lang="it-IT" sz="2400" dirty="0" smtClean="0">
                <a:latin typeface="Arial Rounded MT Bold" pitchFamily="34" charset="0"/>
                <a:hlinkClick r:id="rId3" tooltip="Mucosa"/>
              </a:rPr>
              <a:t>mucosa</a:t>
            </a:r>
            <a:r>
              <a:rPr lang="it-IT" sz="2400" dirty="0" smtClean="0">
                <a:latin typeface="Arial Rounded MT Bold" pitchFamily="34" charset="0"/>
              </a:rPr>
              <a:t> orale (in caso di somministrazione per via orale), reazioni psicotiche e incremento degli </a:t>
            </a:r>
            <a:r>
              <a:rPr lang="it-IT" sz="2400" dirty="0" smtClean="0">
                <a:latin typeface="Arial Rounded MT Bold" pitchFamily="34" charset="0"/>
                <a:hlinkClick r:id="rId4" tooltip="Transaminasi"/>
              </a:rPr>
              <a:t>enzimi epatici</a:t>
            </a:r>
            <a:r>
              <a:rPr lang="it-IT" sz="2400" dirty="0" smtClean="0">
                <a:latin typeface="Arial Rounded MT Bold" pitchFamily="34" charset="0"/>
              </a:rPr>
              <a:t>. Da non dimenticare, inoltre, il potenziale d'abuso di cui la marijuana è dotata.</a:t>
            </a:r>
            <a:endParaRPr lang="it-IT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PSILOCIBINE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Si tratta di una sostanza chimica chiamata </a:t>
            </a:r>
            <a:r>
              <a:rPr lang="it-IT" dirty="0" err="1" smtClean="0"/>
              <a:t>triptammina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                            si estrae dai funghi, ed è </a:t>
            </a:r>
          </a:p>
          <a:p>
            <a:pPr>
              <a:buNone/>
            </a:pPr>
            <a:r>
              <a:rPr lang="it-IT" dirty="0" smtClean="0"/>
              <a:t>                            usata come droga </a:t>
            </a:r>
          </a:p>
          <a:p>
            <a:pPr>
              <a:buNone/>
            </a:pPr>
            <a:r>
              <a:rPr lang="it-IT" dirty="0" smtClean="0"/>
              <a:t>                            ricreazionale per i suoi potenti effetti allucinogeni.</a:t>
            </a:r>
            <a:endParaRPr lang="it-IT" dirty="0"/>
          </a:p>
        </p:txBody>
      </p:sp>
      <p:pic>
        <p:nvPicPr>
          <p:cNvPr id="4" name="Immagine 3" descr="triptamm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1" y="2928935"/>
            <a:ext cx="2357453" cy="1501925"/>
          </a:xfrm>
          <a:prstGeom prst="rect">
            <a:avLst/>
          </a:prstGeom>
        </p:spPr>
      </p:pic>
      <p:pic>
        <p:nvPicPr>
          <p:cNvPr id="5" name="Immagine 4" descr="fungh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5000636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Uso terapeutico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L’efficacia di questa sostanza incombe ambiti tra cui: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Disturbi della personalità</a:t>
            </a:r>
          </a:p>
          <a:p>
            <a:pPr>
              <a:buFontTx/>
              <a:buChar char="-"/>
            </a:pPr>
            <a:r>
              <a:rPr lang="it-IT" dirty="0" smtClean="0"/>
              <a:t>Ansia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Dipendenze </a:t>
            </a:r>
          </a:p>
          <a:p>
            <a:pPr>
              <a:buFontTx/>
              <a:buChar char="-"/>
            </a:pPr>
            <a:r>
              <a:rPr lang="it-IT" dirty="0" smtClean="0"/>
              <a:t>Migliora le facoltà mnemoniche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Può indurre modificazioni sull’immaginazione,il senso estetico e la capacità artistica.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MDMA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Detta comunemente ecstasy, </a:t>
            </a:r>
            <a:r>
              <a:rPr lang="it-IT" dirty="0" err="1" smtClean="0"/>
              <a:t>èuna</a:t>
            </a:r>
            <a:r>
              <a:rPr lang="it-IT" dirty="0" smtClean="0"/>
              <a:t> sostanza situata a metà tra i comporti allucinogeni e stimolanti.</a:t>
            </a:r>
          </a:p>
          <a:p>
            <a:pPr>
              <a:buNone/>
            </a:pPr>
            <a:r>
              <a:rPr lang="it-IT" dirty="0" smtClean="0"/>
              <a:t>                               ha una primaria influenza</a:t>
            </a:r>
          </a:p>
          <a:p>
            <a:pPr>
              <a:buNone/>
            </a:pPr>
            <a:r>
              <a:rPr lang="it-IT" dirty="0" smtClean="0"/>
              <a:t>                               a livello comunicativo e </a:t>
            </a:r>
          </a:p>
          <a:p>
            <a:pPr>
              <a:buNone/>
            </a:pPr>
            <a:r>
              <a:rPr lang="it-IT" dirty="0" smtClean="0"/>
              <a:t>                               emozionale “svelando” la </a:t>
            </a:r>
            <a:r>
              <a:rPr lang="it-IT" smtClean="0"/>
              <a:t>psiche </a:t>
            </a:r>
            <a:r>
              <a:rPr lang="it-IT" smtClean="0"/>
              <a:t>dell’individuo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Immagine 3" descr="mdm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429000"/>
            <a:ext cx="2981325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242</TotalTime>
  <Words>466</Words>
  <Application>Microsoft Office PowerPoint</Application>
  <PresentationFormat>Presentazione su schermo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 Rounded MT Bold</vt:lpstr>
      <vt:lpstr>Century Gothic</vt:lpstr>
      <vt:lpstr>Verdana</vt:lpstr>
      <vt:lpstr>Wingdings 2</vt:lpstr>
      <vt:lpstr>Verve</vt:lpstr>
      <vt:lpstr>Presentazione standard di PowerPoint</vt:lpstr>
      <vt:lpstr>Presentazione standard di PowerPoint</vt:lpstr>
      <vt:lpstr>Presentazione standard di PowerPoint</vt:lpstr>
      <vt:lpstr>MARIJUANA</vt:lpstr>
      <vt:lpstr>Presentazione standard di PowerPoint</vt:lpstr>
      <vt:lpstr>Presentazione standard di PowerPoint</vt:lpstr>
      <vt:lpstr>PSILOCIBINE</vt:lpstr>
      <vt:lpstr>Uso terapeutico</vt:lpstr>
      <vt:lpstr>MDMA</vt:lpstr>
      <vt:lpstr>USO TERAPEURICO</vt:lpstr>
      <vt:lpstr>LSD</vt:lpstr>
      <vt:lpstr>USO TERAPEUTICO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Bruna Schifano</dc:creator>
  <cp:lastModifiedBy>PC01</cp:lastModifiedBy>
  <cp:revision>3</cp:revision>
  <dcterms:created xsi:type="dcterms:W3CDTF">2021-03-02T13:45:34Z</dcterms:created>
  <dcterms:modified xsi:type="dcterms:W3CDTF">2021-03-26T09:43:12Z</dcterms:modified>
</cp:coreProperties>
</file>