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5.xml" ContentType="application/vnd.openxmlformats-officedocument.presentationml.notesSlide+xml"/>
  <Override PartName="/ppt/notesSlides/_rels/notesSlide5.xml.rels" ContentType="application/vnd.openxmlformats-package.relationships+xml"/>
  <Override PartName="/ppt/notesSlides/_rels/notesSlide10.xml.rels" ContentType="application/vnd.openxmlformats-package.relationships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media/image1.jpeg" ContentType="image/jpeg"/>
  <Override PartName="/ppt/media/image3.png" ContentType="image/png"/>
  <Override PartName="/ppt/media/image2.jpeg" ContentType="image/jpeg"/>
  <Override PartName="/ppt/media/image4.png" ContentType="image/png"/>
  <Override PartName="/ppt/media/image21.png" ContentType="image/png"/>
  <Override PartName="/ppt/media/image6.jpeg" ContentType="image/jpeg"/>
  <Override PartName="/ppt/media/image5.png" ContentType="image/png"/>
  <Override PartName="/ppt/media/image7.png" ContentType="image/png"/>
  <Override PartName="/ppt/media/image8.jpeg" ContentType="image/jpe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8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24.jpeg" ContentType="image/jpeg"/>
  <Override PartName="/ppt/media/image19.png" ContentType="image/png"/>
  <Override PartName="/ppt/media/image20.png" ContentType="image/png"/>
  <Override PartName="/ppt/media/image22.png" ContentType="image/png"/>
  <Override PartName="/ppt/media/image23.jpeg" ContentType="image/jpeg"/>
  <Override PartName="/ppt/media/image25.png" ContentType="image/png"/>
  <Override PartName="/ppt/media/image2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it-IT" sz="1800" spc="-1" strike="noStrike">
                <a:solidFill>
                  <a:srgbClr val="000000"/>
                </a:solidFill>
                <a:latin typeface="Gill Sans MT"/>
              </a:rPr>
              <a:t>Fai clic per spostare la diapositiva</a:t>
            </a:r>
            <a:endParaRPr b="0" lang="it-IT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it-IT" sz="2000" spc="-1" strike="noStrike">
                <a:latin typeface="Arial"/>
              </a:rPr>
              <a:t>Fai clic per modificare il formato delle note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it-IT" sz="1400" spc="-1" strike="noStrike">
                <a:latin typeface="Times New Roman"/>
              </a:rPr>
              <a:t>&lt;intestazione&gt;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it-IT" sz="1400" spc="-1" strike="noStrike">
                <a:latin typeface="Times New Roman"/>
              </a:rPr>
              <a:t>&lt;data/ora&gt;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it-IT" sz="1400" spc="-1" strike="noStrike">
                <a:latin typeface="Times New Roman"/>
              </a:rPr>
              <a:t>&lt;piè di pagina&gt;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9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4649EC89-52B5-4EB0-8141-47B71AB0CD31}" type="slidenum">
              <a:rPr b="0" lang="it-IT" sz="1400" spc="-1" strike="noStrike">
                <a:latin typeface="Times New Roman"/>
              </a:rPr>
              <a:t>&lt;numero&gt;</a:t>
            </a:fld>
            <a:endParaRPr b="0" lang="it-IT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19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9A9CBB0-A590-45EC-8989-C5489331855A}" type="slidenum">
              <a:rPr b="0" lang="it-IT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19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D13966D-4CC3-4E4C-A7B4-EE9A34889C23}" type="slidenum">
              <a:rPr b="0" lang="it-IT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3798720"/>
            <a:ext cx="822924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57200" y="37987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674240" y="37987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3239640" y="12193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022080" y="12193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37987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3239640" y="37987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6022080" y="37987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457200" y="152280"/>
            <a:ext cx="8229240" cy="459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7987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37987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3798720"/>
            <a:ext cx="822924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200" y="3798720"/>
            <a:ext cx="822924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57200" y="37987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4674240" y="37987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3239640" y="12193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6022080" y="12193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457200" y="37987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body"/>
          </p:nvPr>
        </p:nvSpPr>
        <p:spPr>
          <a:xfrm>
            <a:off x="3239640" y="37987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 type="body"/>
          </p:nvPr>
        </p:nvSpPr>
        <p:spPr>
          <a:xfrm>
            <a:off x="6022080" y="37987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457200" y="152280"/>
            <a:ext cx="8229240" cy="459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7987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674240" y="37987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798720"/>
            <a:ext cx="822924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7e7e7"/>
            </a:gs>
            <a:gs pos="100000">
              <a:srgbClr val="ffffff"/>
            </a:gs>
          </a:gsLst>
          <a:lin ang="162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457200" y="6352920"/>
            <a:ext cx="8229600" cy="0"/>
          </a:xfrm>
          <a:prstGeom prst="line">
            <a:avLst/>
          </a:prstGeom>
          <a:ln w="9360">
            <a:solidFill>
              <a:schemeClr val="accent2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Line 2"/>
          <p:cNvSpPr/>
          <p:nvPr/>
        </p:nvSpPr>
        <p:spPr>
          <a:xfrm>
            <a:off x="457200" y="1143000"/>
            <a:ext cx="8229600" cy="0"/>
          </a:xfrm>
          <a:prstGeom prst="line">
            <a:avLst/>
          </a:prstGeom>
          <a:ln w="9360">
            <a:solidFill>
              <a:schemeClr val="accent2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 hidden="1"/>
          <p:cNvSpPr/>
          <p:nvPr/>
        </p:nvSpPr>
        <p:spPr>
          <a:xfrm rot="5400000">
            <a:off x="419400" y="6467400"/>
            <a:ext cx="19044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3810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1219320" y="3886200"/>
            <a:ext cx="6857640" cy="9903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r>
              <a:rPr b="0" lang="it-IT" sz="3200" spc="-1" strike="noStrike">
                <a:solidFill>
                  <a:srgbClr val="000000"/>
                </a:solidFill>
                <a:latin typeface="Bookman Old Style"/>
              </a:rPr>
              <a:t>Fare clic per modificare lo stile del titolo</a:t>
            </a:r>
            <a:endParaRPr b="0" lang="it-IT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6400800" y="6355080"/>
            <a:ext cx="2285640" cy="3654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CBD55756-07AE-4443-8DCC-26B0E664C347}" type="datetime">
              <a:rPr b="0" lang="it-IT" sz="1400" spc="-1" strike="noStrike">
                <a:solidFill>
                  <a:srgbClr val="424456"/>
                </a:solidFill>
                <a:latin typeface="Gill Sans MT"/>
              </a:rPr>
              <a:t>13/06/20</a:t>
            </a:fld>
            <a:endParaRPr b="0" lang="it-IT" sz="14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2898720" y="6355080"/>
            <a:ext cx="3474360" cy="3654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1216080" y="6355080"/>
            <a:ext cx="1218960" cy="3654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E36E2690-703F-4D53-8890-C3FFFBC28BDF}" type="slidenum">
              <a:rPr b="0" lang="it-IT" sz="1400" spc="-1" strike="noStrike">
                <a:solidFill>
                  <a:srgbClr val="424456"/>
                </a:solidFill>
                <a:latin typeface="Gill Sans MT"/>
              </a:rPr>
              <a:t>&lt;numero&gt;</a:t>
            </a:fld>
            <a:endParaRPr b="0" lang="it-IT" sz="1400" spc="-1" strike="noStrike">
              <a:latin typeface="Times New Roman"/>
            </a:endParaRPr>
          </a:p>
        </p:txBody>
      </p:sp>
      <p:sp>
        <p:nvSpPr>
          <p:cNvPr id="7" name="CustomShape 8"/>
          <p:cNvSpPr/>
          <p:nvPr/>
        </p:nvSpPr>
        <p:spPr>
          <a:xfrm>
            <a:off x="905040" y="3648240"/>
            <a:ext cx="7314840" cy="1279800"/>
          </a:xfrm>
          <a:prstGeom prst="rect">
            <a:avLst/>
          </a:prstGeom>
          <a:noFill/>
          <a:ln cap="rnd" w="6480">
            <a:solidFill>
              <a:schemeClr val="accent1"/>
            </a:solidFill>
            <a:round/>
          </a:ln>
          <a:effectLst>
            <a:outerShdw blurRad="3810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914400" y="5048280"/>
            <a:ext cx="7314840" cy="685440"/>
          </a:xfrm>
          <a:prstGeom prst="rect">
            <a:avLst/>
          </a:prstGeom>
          <a:noFill/>
          <a:ln cap="rnd" w="6480">
            <a:solidFill>
              <a:schemeClr val="accent2"/>
            </a:solidFill>
            <a:round/>
          </a:ln>
          <a:effectLst>
            <a:outerShdw blurRad="3810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905040" y="3648240"/>
            <a:ext cx="228240" cy="1279800"/>
          </a:xfrm>
          <a:prstGeom prst="rect">
            <a:avLst/>
          </a:prstGeom>
          <a:solidFill>
            <a:schemeClr val="accent1"/>
          </a:solidFill>
          <a:ln w="6480">
            <a:noFill/>
          </a:ln>
          <a:effectLst>
            <a:outerShdw blurRad="3810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914400" y="5048280"/>
            <a:ext cx="228240" cy="685440"/>
          </a:xfrm>
          <a:prstGeom prst="rect">
            <a:avLst/>
          </a:prstGeom>
          <a:solidFill>
            <a:schemeClr val="accent2"/>
          </a:solidFill>
          <a:ln w="6480">
            <a:noFill/>
          </a:ln>
          <a:effectLst>
            <a:outerShdw blurRad="3810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" name="PlaceHolder 1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00" spc="-1" strike="noStrike">
                <a:solidFill>
                  <a:srgbClr val="000000"/>
                </a:solidFill>
                <a:latin typeface="Gill Sans MT"/>
              </a:rPr>
              <a:t>Fai clic per modificare il formato del testo della struttura</a:t>
            </a:r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latin typeface="Gill Sans MT"/>
              </a:rPr>
              <a:t>Secondo livello struttura</a:t>
            </a:r>
            <a:endParaRPr b="0" lang="it-IT" sz="2000" spc="-1" strike="noStrike">
              <a:solidFill>
                <a:srgbClr val="000000"/>
              </a:solidFill>
              <a:latin typeface="Gill Sans M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Gill Sans MT"/>
              </a:rPr>
              <a:t>Terzo livello struttura</a:t>
            </a:r>
            <a:endParaRPr b="0" lang="it-IT" sz="1800" spc="-1" strike="noStrike">
              <a:solidFill>
                <a:srgbClr val="000000"/>
              </a:solidFill>
              <a:latin typeface="Gill Sans M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600" spc="-1" strike="noStrike">
                <a:solidFill>
                  <a:srgbClr val="000000"/>
                </a:solidFill>
                <a:latin typeface="Gill Sans MT"/>
              </a:rPr>
              <a:t>Quarto livello struttura</a:t>
            </a:r>
            <a:endParaRPr b="0" lang="it-IT" sz="1600" spc="-1" strike="noStrike">
              <a:solidFill>
                <a:srgbClr val="000000"/>
              </a:solidFill>
              <a:latin typeface="Gill Sans M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Gill Sans MT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Gill Sans M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Gill Sans MT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Gill Sans M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Gill Sans MT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7e7e7"/>
            </a:gs>
            <a:gs pos="100000">
              <a:srgbClr val="ffffff"/>
            </a:gs>
          </a:gsLst>
          <a:lin ang="162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 1"/>
          <p:cNvSpPr/>
          <p:nvPr/>
        </p:nvSpPr>
        <p:spPr>
          <a:xfrm>
            <a:off x="457200" y="6352920"/>
            <a:ext cx="8229600" cy="0"/>
          </a:xfrm>
          <a:prstGeom prst="line">
            <a:avLst/>
          </a:prstGeom>
          <a:ln w="9360">
            <a:solidFill>
              <a:schemeClr val="accent2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Line 2"/>
          <p:cNvSpPr/>
          <p:nvPr/>
        </p:nvSpPr>
        <p:spPr>
          <a:xfrm>
            <a:off x="457200" y="1143000"/>
            <a:ext cx="8229600" cy="0"/>
          </a:xfrm>
          <a:prstGeom prst="line">
            <a:avLst/>
          </a:prstGeom>
          <a:ln w="9360">
            <a:solidFill>
              <a:schemeClr val="accent2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3"/>
          <p:cNvSpPr/>
          <p:nvPr/>
        </p:nvSpPr>
        <p:spPr>
          <a:xfrm rot="5400000">
            <a:off x="419400" y="6467400"/>
            <a:ext cx="19044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3810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1" name="PlaceHolder 4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it-IT" sz="3200" spc="-1" strike="noStrike">
                <a:solidFill>
                  <a:srgbClr val="424456"/>
                </a:solidFill>
                <a:latin typeface="Bookman Old Style"/>
              </a:rPr>
              <a:t>Fare clic per modificare lo stile del titolo</a:t>
            </a:r>
            <a:endParaRPr b="0" lang="it-IT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dt"/>
          </p:nvPr>
        </p:nvSpPr>
        <p:spPr>
          <a:xfrm>
            <a:off x="6400800" y="6356520"/>
            <a:ext cx="2288520" cy="3654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080D20AE-0C14-4885-8BAF-B8D1C817625A}" type="datetime">
              <a:rPr b="0" lang="it-IT" sz="1400" spc="-1" strike="noStrike">
                <a:solidFill>
                  <a:srgbClr val="424456"/>
                </a:solidFill>
                <a:latin typeface="Gill Sans MT"/>
              </a:rPr>
              <a:t>13/06/20</a:t>
            </a:fld>
            <a:endParaRPr b="0" lang="it-IT" sz="1400" spc="-1" strike="noStrike">
              <a:latin typeface="Times New Roman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ftr"/>
          </p:nvPr>
        </p:nvSpPr>
        <p:spPr>
          <a:xfrm>
            <a:off x="2898720" y="6356520"/>
            <a:ext cx="3504960" cy="3654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sldNum"/>
          </p:nvPr>
        </p:nvSpPr>
        <p:spPr>
          <a:xfrm>
            <a:off x="612720" y="6356520"/>
            <a:ext cx="1980720" cy="3654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55EC9BAE-AD7D-4AEF-9872-F775FED3B2C3}" type="slidenum">
              <a:rPr b="0" lang="it-IT" sz="1400" spc="-1" strike="noStrike">
                <a:solidFill>
                  <a:srgbClr val="424456"/>
                </a:solidFill>
                <a:latin typeface="Gill Sans MT"/>
              </a:rPr>
              <a:t>&lt;numero&gt;</a:t>
            </a:fld>
            <a:endParaRPr b="0" lang="it-IT" sz="1400" spc="-1" strike="noStrike">
              <a:latin typeface="Times New Roman"/>
            </a:endParaRPr>
          </a:p>
        </p:txBody>
      </p:sp>
      <p:sp>
        <p:nvSpPr>
          <p:cNvPr id="55" name="PlaceHolder 8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53548a"/>
              </a:buClr>
              <a:buSzPct val="76000"/>
              <a:buFont typeface="Wingdings 3" charset="2"/>
              <a:buChar char=""/>
            </a:pPr>
            <a:r>
              <a:rPr b="0" lang="it-IT" sz="2600" spc="-1" strike="noStrike">
                <a:solidFill>
                  <a:srgbClr val="000000"/>
                </a:solidFill>
                <a:latin typeface="Gill Sans MT"/>
              </a:rPr>
              <a:t>Fare clic per modificare stili del testo dello schema</a:t>
            </a:r>
            <a:endParaRPr b="0" lang="it-IT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438086"/>
              </a:buClr>
              <a:buSzPct val="76000"/>
              <a:buFont typeface="Wingdings 3" charset="2"/>
              <a:buChar char=""/>
            </a:pPr>
            <a:r>
              <a:rPr b="0" lang="it-IT" sz="2300" spc="-1" strike="noStrike">
                <a:solidFill>
                  <a:srgbClr val="424456"/>
                </a:solidFill>
                <a:latin typeface="Gill Sans MT"/>
              </a:rPr>
              <a:t>Secondo livello</a:t>
            </a:r>
            <a:endParaRPr b="0" lang="it-IT" sz="2300" spc="-1" strike="noStrike">
              <a:solidFill>
                <a:srgbClr val="000000"/>
              </a:solidFill>
              <a:latin typeface="Gill Sans MT"/>
            </a:endParaRPr>
          </a:p>
          <a:p>
            <a:pPr lvl="2" marL="822960" indent="-22824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it-IT" sz="2000" spc="-1" strike="noStrike">
                <a:solidFill>
                  <a:srgbClr val="000000"/>
                </a:solidFill>
                <a:latin typeface="Gill Sans MT"/>
              </a:rPr>
              <a:t>Terzo livello</a:t>
            </a:r>
            <a:endParaRPr b="0" lang="it-IT" sz="2000" spc="-1" strike="noStrike">
              <a:solidFill>
                <a:srgbClr val="000000"/>
              </a:solidFill>
              <a:latin typeface="Gill Sans MT"/>
            </a:endParaRPr>
          </a:p>
          <a:p>
            <a:pPr lvl="3" marL="1097280" indent="-228240">
              <a:lnSpc>
                <a:spcPct val="100000"/>
              </a:lnSpc>
              <a:spcBef>
                <a:spcPts val="400"/>
              </a:spcBef>
              <a:buClr>
                <a:srgbClr val="3b7076"/>
              </a:buClr>
              <a:buSzPct val="70000"/>
              <a:buFont typeface="Wingdings" charset="2"/>
              <a:buChar char=""/>
            </a:pPr>
            <a:r>
              <a:rPr b="0" lang="it-IT" sz="1800" spc="-1" strike="noStrike">
                <a:solidFill>
                  <a:srgbClr val="000000"/>
                </a:solidFill>
                <a:latin typeface="Gill Sans MT"/>
              </a:rPr>
              <a:t>Quarto livello</a:t>
            </a:r>
            <a:endParaRPr b="0" lang="it-IT" sz="1800" spc="-1" strike="noStrike">
              <a:solidFill>
                <a:srgbClr val="000000"/>
              </a:solidFill>
              <a:latin typeface="Gill Sans MT"/>
            </a:endParaRPr>
          </a:p>
          <a:p>
            <a:pPr lvl="4" marL="1371600" indent="-228240">
              <a:lnSpc>
                <a:spcPct val="100000"/>
              </a:lnSpc>
              <a:spcBef>
                <a:spcPts val="300"/>
              </a:spcBef>
              <a:buClr>
                <a:srgbClr val="438086"/>
              </a:buClr>
              <a:buSzPct val="70000"/>
              <a:buFont typeface="Wingdings" charset="2"/>
              <a:buChar char=""/>
            </a:pPr>
            <a:r>
              <a:rPr b="0" lang="it-IT" sz="1600" spc="-1" strike="noStrike">
                <a:solidFill>
                  <a:srgbClr val="000000"/>
                </a:solidFill>
                <a:latin typeface="Gill Sans MT"/>
              </a:rPr>
              <a:t>Quinto livello</a:t>
            </a:r>
            <a:endParaRPr b="0" lang="it-IT" sz="1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hyperlink" Target="https://youtu.be/Ia2uT8n6_lI" TargetMode="External"/><Relationship Id="rId4" Type="http://schemas.openxmlformats.org/officeDocument/2006/relationships/hyperlink" Target="https://youtu.be/Ia2uT8n6_lI" TargetMode="External"/><Relationship Id="rId5" Type="http://schemas.openxmlformats.org/officeDocument/2006/relationships/hyperlink" Target="https://youtu.be/Ia2uT8n6_lI" TargetMode="External"/><Relationship Id="rId6" Type="http://schemas.openxmlformats.org/officeDocument/2006/relationships/hyperlink" Target="https://youtu.be/Nq3PxUn9EIk" TargetMode="External"/><Relationship Id="rId7" Type="http://schemas.openxmlformats.org/officeDocument/2006/relationships/slideLayout" Target="../slideLayouts/slideLayout13.xml"/><Relationship Id="rId8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4" descr="Cyberbullismo: quando la violenza si nasconde dietro ad uno schermo"/>
          <p:cNvPicPr/>
          <p:nvPr/>
        </p:nvPicPr>
        <p:blipFill>
          <a:blip r:embed="rId1"/>
          <a:stretch/>
        </p:blipFill>
        <p:spPr>
          <a:xfrm>
            <a:off x="0" y="3645000"/>
            <a:ext cx="4859640" cy="3212640"/>
          </a:xfrm>
          <a:prstGeom prst="rect">
            <a:avLst/>
          </a:prstGeom>
          <a:ln>
            <a:noFill/>
          </a:ln>
        </p:spPr>
      </p:pic>
      <p:pic>
        <p:nvPicPr>
          <p:cNvPr id="99" name="Picture 6" descr="Bullismo e cyberbullismo: il lato oscuro della rete - Sociologicamente"/>
          <p:cNvPicPr/>
          <p:nvPr/>
        </p:nvPicPr>
        <p:blipFill>
          <a:blip r:embed="rId2"/>
          <a:stretch/>
        </p:blipFill>
        <p:spPr>
          <a:xfrm>
            <a:off x="4572000" y="3573000"/>
            <a:ext cx="4571640" cy="3284640"/>
          </a:xfrm>
          <a:prstGeom prst="rect">
            <a:avLst/>
          </a:prstGeom>
          <a:ln>
            <a:noFill/>
          </a:ln>
        </p:spPr>
      </p:pic>
      <p:pic>
        <p:nvPicPr>
          <p:cNvPr id="100" name="Picture 2" descr="Bullismo e Cyberbullismo – Istituto Comprensivo Statale &quot;A. Diaz&quot;"/>
          <p:cNvPicPr/>
          <p:nvPr/>
        </p:nvPicPr>
        <p:blipFill>
          <a:blip r:embed="rId3"/>
          <a:stretch/>
        </p:blipFill>
        <p:spPr>
          <a:xfrm>
            <a:off x="0" y="1604880"/>
            <a:ext cx="9143640" cy="4446720"/>
          </a:xfrm>
          <a:prstGeom prst="rect">
            <a:avLst/>
          </a:prstGeom>
          <a:ln>
            <a:noFill/>
          </a:ln>
        </p:spPr>
      </p:pic>
      <p:sp>
        <p:nvSpPr>
          <p:cNvPr id="101" name="CustomShape 1"/>
          <p:cNvSpPr/>
          <p:nvPr/>
        </p:nvSpPr>
        <p:spPr>
          <a:xfrm>
            <a:off x="53640" y="0"/>
            <a:ext cx="9143640" cy="2032200"/>
          </a:xfrm>
          <a:prstGeom prst="flowChartPredefined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CustomShape 2"/>
          <p:cNvSpPr/>
          <p:nvPr/>
        </p:nvSpPr>
        <p:spPr>
          <a:xfrm>
            <a:off x="846000" y="363600"/>
            <a:ext cx="802800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400" spc="-1" strike="noStrike" cap="all">
                <a:solidFill>
                  <a:srgbClr val="002060"/>
                </a:solidFill>
                <a:latin typeface="Swis721 BlkEx BT"/>
              </a:rPr>
              <a:t>Un progetto di peer education: 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it-IT" sz="2400" spc="-1" strike="noStrike" cap="all">
                <a:solidFill>
                  <a:srgbClr val="002060"/>
                </a:solidFill>
                <a:latin typeface="Swis721 BlkEx BT"/>
              </a:rPr>
              <a:t>INSIEME CONTRO 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it-IT" sz="2400" spc="-1" strike="noStrike" cap="all">
                <a:solidFill>
                  <a:srgbClr val="002060"/>
                </a:solidFill>
                <a:latin typeface="Swis721 BlkEx BT"/>
              </a:rPr>
              <a:t>IL BULLISMO E IL CYBER-BULLISMO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441180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CustomShape 4"/>
          <p:cNvSpPr/>
          <p:nvPr/>
        </p:nvSpPr>
        <p:spPr>
          <a:xfrm>
            <a:off x="441180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CustomShape 5"/>
          <p:cNvSpPr/>
          <p:nvPr/>
        </p:nvSpPr>
        <p:spPr>
          <a:xfrm>
            <a:off x="441180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CustomShape 6"/>
          <p:cNvSpPr/>
          <p:nvPr/>
        </p:nvSpPr>
        <p:spPr>
          <a:xfrm>
            <a:off x="441180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7"/>
          <p:cNvSpPr/>
          <p:nvPr/>
        </p:nvSpPr>
        <p:spPr>
          <a:xfrm>
            <a:off x="441180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CustomShape 8"/>
          <p:cNvSpPr/>
          <p:nvPr/>
        </p:nvSpPr>
        <p:spPr>
          <a:xfrm>
            <a:off x="441180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 spd="slow">
    <p:newsflash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fill="hold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9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2" descr="Desktop Pc Con La Tastiera Ed Il Topo Illustrazione Di Vettore ..."/>
          <p:cNvPicPr/>
          <p:nvPr/>
        </p:nvPicPr>
        <p:blipFill>
          <a:blip r:embed="rId1">
            <a:lum contrast="40000"/>
          </a:blip>
          <a:srcRect l="13462" t="0" r="28307" b="28409"/>
          <a:stretch/>
        </p:blipFill>
        <p:spPr>
          <a:xfrm>
            <a:off x="3708000" y="-531360"/>
            <a:ext cx="5832360" cy="7749000"/>
          </a:xfrm>
          <a:prstGeom prst="rect">
            <a:avLst/>
          </a:prstGeom>
          <a:ln>
            <a:noFill/>
          </a:ln>
        </p:spPr>
      </p:pic>
      <p:pic>
        <p:nvPicPr>
          <p:cNvPr id="167" name="Picture 2" descr="Desktop Pc Con La Tastiera Ed Il Topo Illustrazione Di Vettore ..."/>
          <p:cNvPicPr/>
          <p:nvPr/>
        </p:nvPicPr>
        <p:blipFill>
          <a:blip r:embed="rId2"/>
          <a:srcRect l="11899" t="0" r="25899" b="26664"/>
          <a:stretch/>
        </p:blipFill>
        <p:spPr>
          <a:xfrm>
            <a:off x="-252360" y="-2670840"/>
            <a:ext cx="4824000" cy="8813520"/>
          </a:xfrm>
          <a:prstGeom prst="rect">
            <a:avLst/>
          </a:prstGeom>
          <a:ln>
            <a:noFill/>
          </a:ln>
        </p:spPr>
      </p:pic>
      <p:sp>
        <p:nvSpPr>
          <p:cNvPr id="168" name="CustomShape 1"/>
          <p:cNvSpPr/>
          <p:nvPr/>
        </p:nvSpPr>
        <p:spPr>
          <a:xfrm>
            <a:off x="251640" y="320400"/>
            <a:ext cx="3600000" cy="280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000000"/>
                </a:solidFill>
                <a:latin typeface="Times New Roman"/>
              </a:rPr>
              <a:t>Dal 5 Marzo purtroppo i nostri incontri in presenza si sono interrotti, ma </a:t>
            </a:r>
            <a:r>
              <a:rPr b="1" lang="it-IT" sz="2000" spc="-1" strike="noStrike">
                <a:solidFill>
                  <a:srgbClr val="0070c0"/>
                </a:solidFill>
                <a:latin typeface="Times New Roman"/>
              </a:rPr>
              <a:t>non ci siamo fermati, </a:t>
            </a:r>
            <a:r>
              <a:rPr b="1" lang="it-IT" sz="2000" spc="-1" strike="noStrike">
                <a:solidFill>
                  <a:srgbClr val="000000"/>
                </a:solidFill>
                <a:latin typeface="Times New Roman"/>
              </a:rPr>
              <a:t>perché grazie alla tecnologia abbiamo avuto la possibilità di svolgere  </a:t>
            </a:r>
            <a:r>
              <a:rPr b="1" lang="it-IT" sz="2000" spc="-1" strike="noStrike">
                <a:solidFill>
                  <a:srgbClr val="0070c0"/>
                </a:solidFill>
                <a:latin typeface="Times New Roman"/>
              </a:rPr>
              <a:t>lezioni</a:t>
            </a:r>
            <a:r>
              <a:rPr b="1" lang="it-IT" sz="2000" spc="-1" strike="noStrike">
                <a:solidFill>
                  <a:srgbClr val="000000"/>
                </a:solidFill>
                <a:latin typeface="Times New Roman"/>
              </a:rPr>
              <a:t> e </a:t>
            </a:r>
            <a:r>
              <a:rPr b="1" lang="it-IT" sz="2000" spc="-1" strike="noStrike">
                <a:solidFill>
                  <a:srgbClr val="0070c0"/>
                </a:solidFill>
                <a:latin typeface="Times New Roman"/>
              </a:rPr>
              <a:t>incontri online </a:t>
            </a:r>
            <a:r>
              <a:rPr b="1" lang="it-IT" sz="2000" spc="-1" strike="noStrike">
                <a:solidFill>
                  <a:srgbClr val="000000"/>
                </a:solidFill>
                <a:latin typeface="Times New Roman"/>
              </a:rPr>
              <a:t>e il nostro viaggio è continuato…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4212000" y="2205000"/>
            <a:ext cx="4608000" cy="25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000000"/>
                </a:solidFill>
                <a:latin typeface="Times New Roman"/>
              </a:rPr>
              <a:t>Venerdì, 8 maggio, abbiamo partecipato al </a:t>
            </a:r>
            <a:r>
              <a:rPr b="1" i="1" lang="it-IT" sz="2000" spc="-1" strike="noStrike">
                <a:solidFill>
                  <a:srgbClr val="000000"/>
                </a:solidFill>
                <a:latin typeface="Times New Roman"/>
              </a:rPr>
              <a:t>4° Festival della Comunicazione non ostile</a:t>
            </a:r>
            <a:r>
              <a:rPr b="1" lang="it-IT" sz="2000" spc="-1" strike="noStrike">
                <a:solidFill>
                  <a:srgbClr val="000000"/>
                </a:solidFill>
                <a:latin typeface="Times New Roman"/>
              </a:rPr>
              <a:t>.  L’evento si è svolto in diretta streaming su You tube con  tanti ospiti:  la ministra dell’istruzione </a:t>
            </a:r>
            <a:r>
              <a:rPr b="1" lang="it-IT" sz="2000" spc="-1" strike="noStrike">
                <a:solidFill>
                  <a:srgbClr val="0070c0"/>
                </a:solidFill>
                <a:latin typeface="Times New Roman"/>
              </a:rPr>
              <a:t>Lucia Azzolina</a:t>
            </a:r>
            <a:r>
              <a:rPr b="1" lang="it-IT" sz="2000" spc="-1" strike="noStrike">
                <a:solidFill>
                  <a:srgbClr val="000000"/>
                </a:solidFill>
                <a:latin typeface="Times New Roman"/>
              </a:rPr>
              <a:t>,  l’influencer </a:t>
            </a:r>
            <a:r>
              <a:rPr b="1" lang="it-IT" sz="2000" spc="-1" strike="noStrike">
                <a:solidFill>
                  <a:srgbClr val="0070c0"/>
                </a:solidFill>
                <a:latin typeface="Times New Roman"/>
              </a:rPr>
              <a:t>Marta Losito</a:t>
            </a:r>
            <a:r>
              <a:rPr b="1" lang="it-IT" sz="2000" spc="-1" strike="noStrike">
                <a:solidFill>
                  <a:srgbClr val="000000"/>
                </a:solidFill>
                <a:latin typeface="Times New Roman"/>
              </a:rPr>
              <a:t>,  la cantante </a:t>
            </a:r>
            <a:r>
              <a:rPr b="1" lang="it-IT" sz="2000" spc="-1" strike="noStrike">
                <a:solidFill>
                  <a:srgbClr val="0070c0"/>
                </a:solidFill>
                <a:latin typeface="Times New Roman"/>
              </a:rPr>
              <a:t>Malika Ayane </a:t>
            </a:r>
            <a:r>
              <a:rPr b="1" lang="it-IT" sz="2000" spc="-1" strike="noStrike">
                <a:solidFill>
                  <a:srgbClr val="000000"/>
                </a:solidFill>
                <a:latin typeface="Times New Roman"/>
              </a:rPr>
              <a:t>e uno degli ideatori di skuola.net </a:t>
            </a:r>
            <a:r>
              <a:rPr b="1" lang="it-IT" sz="2000" spc="-1" strike="noStrike">
                <a:solidFill>
                  <a:srgbClr val="0070c0"/>
                </a:solidFill>
                <a:latin typeface="Times New Roman"/>
              </a:rPr>
              <a:t>Daniele Grassucci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70" name="Picture 8" descr="Il Manifesto della comunicazione non ostile di Parole O_Stili"/>
          <p:cNvPicPr/>
          <p:nvPr/>
        </p:nvPicPr>
        <p:blipFill>
          <a:blip r:embed="rId3"/>
          <a:stretch/>
        </p:blipFill>
        <p:spPr>
          <a:xfrm>
            <a:off x="6372360" y="395640"/>
            <a:ext cx="2592000" cy="1511640"/>
          </a:xfrm>
          <a:prstGeom prst="rect">
            <a:avLst/>
          </a:prstGeom>
          <a:ln>
            <a:noFill/>
          </a:ln>
        </p:spPr>
      </p:pic>
      <p:sp>
        <p:nvSpPr>
          <p:cNvPr id="171" name="CustomShape 3"/>
          <p:cNvSpPr/>
          <p:nvPr/>
        </p:nvSpPr>
        <p:spPr>
          <a:xfrm>
            <a:off x="4301640" y="531360"/>
            <a:ext cx="1800000" cy="90828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Gill Sans MT"/>
              </a:rPr>
              <a:t>QUINTO E ULTIMO INCONTRO</a:t>
            </a:r>
            <a:endParaRPr b="0" lang="it-IT" sz="1800" spc="-1" strike="noStrike">
              <a:latin typeface="Arial"/>
            </a:endParaRPr>
          </a:p>
        </p:txBody>
      </p:sp>
    </p:spTree>
  </p:cSld>
  <p:transition spd="slow">
    <p:split dir="in" orient="vert"/>
  </p:transition>
  <p:timing>
    <p:tnLst>
      <p:par>
        <p:cTn id="339" dur="indefinite" restart="never" nodeType="tmRoot">
          <p:childTnLst>
            <p:seq>
              <p:cTn id="340" dur="indefinite" nodeType="mainSeq">
                <p:childTnLst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5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46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7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0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51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2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5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nodeType="click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9" dur="8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70" dur="8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1" dur="8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2" dur="8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3" descr="C:\Users\Sony\Desktop\Liceo\incontro con me.png"/>
          <p:cNvPicPr/>
          <p:nvPr/>
        </p:nvPicPr>
        <p:blipFill>
          <a:blip r:embed="rId1"/>
          <a:srcRect l="0" t="13784" r="0" b="18233"/>
          <a:stretch/>
        </p:blipFill>
        <p:spPr>
          <a:xfrm flipH="1">
            <a:off x="2904480" y="1719000"/>
            <a:ext cx="1649160" cy="2690640"/>
          </a:xfrm>
          <a:prstGeom prst="rect">
            <a:avLst/>
          </a:prstGeom>
          <a:ln>
            <a:noFill/>
          </a:ln>
        </p:spPr>
      </p:pic>
      <p:pic>
        <p:nvPicPr>
          <p:cNvPr id="173" name="Picture 5" descr="C:\Users\Sony\Desktop\Liceo\aaa.png"/>
          <p:cNvPicPr/>
          <p:nvPr/>
        </p:nvPicPr>
        <p:blipFill>
          <a:blip r:embed="rId2"/>
          <a:srcRect l="0" t="5375" r="0" b="16724"/>
          <a:stretch/>
        </p:blipFill>
        <p:spPr>
          <a:xfrm>
            <a:off x="4644000" y="1700640"/>
            <a:ext cx="1583640" cy="2664000"/>
          </a:xfrm>
          <a:prstGeom prst="rect">
            <a:avLst/>
          </a:prstGeom>
          <a:ln>
            <a:noFill/>
          </a:ln>
        </p:spPr>
      </p:pic>
      <p:pic>
        <p:nvPicPr>
          <p:cNvPr id="174" name="Picture 4" descr="C:\Users\Sony\Desktop\Liceo\bullismo foto incontro videocon.png"/>
          <p:cNvPicPr/>
          <p:nvPr/>
        </p:nvPicPr>
        <p:blipFill>
          <a:blip r:embed="rId3"/>
          <a:srcRect l="15140" t="0" r="0" b="0"/>
          <a:stretch/>
        </p:blipFill>
        <p:spPr>
          <a:xfrm>
            <a:off x="2904120" y="4464000"/>
            <a:ext cx="3395880" cy="2277000"/>
          </a:xfrm>
          <a:prstGeom prst="rect">
            <a:avLst/>
          </a:prstGeom>
          <a:ln>
            <a:noFill/>
          </a:ln>
        </p:spPr>
      </p:pic>
      <p:sp>
        <p:nvSpPr>
          <p:cNvPr id="175" name="CustomShape 1"/>
          <p:cNvSpPr/>
          <p:nvPr/>
        </p:nvSpPr>
        <p:spPr>
          <a:xfrm>
            <a:off x="154080" y="2432880"/>
            <a:ext cx="230400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Bookman Old Style"/>
              </a:rPr>
              <a:t>Abbiamo interagito con gli ospiti scrivendo  le nostre domande in una chat…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6390720" y="1124640"/>
            <a:ext cx="2567160" cy="283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Bookman Old Style"/>
              </a:rPr>
              <a:t>Abbiamo ascoltato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1" lang="it-IT" sz="1800" spc="-1" strike="noStrike">
                <a:solidFill>
                  <a:srgbClr val="000000"/>
                </a:solidFill>
                <a:latin typeface="Bookman Old Style"/>
              </a:rPr>
              <a:t>i diversi punti di vista degli ospiti, ognuno ha raccontato la sua esperienza di questa difficile quarantena e nello stesso tempo ha lanciato un messaggio positivo di forza e speranza nel futuro.  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177" name="Picture 2" descr="Il Manifesto in... emojitaliano - Parole Ostili"/>
          <p:cNvPicPr/>
          <p:nvPr/>
        </p:nvPicPr>
        <p:blipFill>
          <a:blip r:embed="rId4"/>
          <a:srcRect l="15870" t="1409" r="15477" b="19899"/>
          <a:stretch/>
        </p:blipFill>
        <p:spPr>
          <a:xfrm>
            <a:off x="0" y="0"/>
            <a:ext cx="2704680" cy="1628280"/>
          </a:xfrm>
          <a:prstGeom prst="rect">
            <a:avLst/>
          </a:prstGeom>
          <a:ln>
            <a:noFill/>
          </a:ln>
        </p:spPr>
      </p:pic>
    </p:spTree>
  </p:cSld>
  <p:transition spd="slow">
    <p:split dir="out" orient="vert"/>
  </p:transition>
  <p:timing>
    <p:tnLst>
      <p:par>
        <p:cTn id="375" dur="indefinite" restart="never" nodeType="tmRoot">
          <p:childTnLst>
            <p:seq>
              <p:cTn id="376" dur="indefinite" nodeType="mainSeq"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nodeType="with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83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nodeType="with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6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7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88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nodeType="with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1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2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93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nodeType="with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39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nodeType="with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39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04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05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6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2" descr="Il bullismo (parte II): le dinamiche di gruppo - Giorgia Gattari"/>
          <p:cNvPicPr/>
          <p:nvPr/>
        </p:nvPicPr>
        <p:blipFill>
          <a:blip r:embed="rId1">
            <a:lum contrast="10000"/>
          </a:blip>
          <a:stretch/>
        </p:blipFill>
        <p:spPr>
          <a:xfrm>
            <a:off x="4212000" y="4695480"/>
            <a:ext cx="3528000" cy="1646280"/>
          </a:xfrm>
          <a:prstGeom prst="rect">
            <a:avLst/>
          </a:prstGeom>
          <a:ln>
            <a:noFill/>
          </a:ln>
        </p:spPr>
      </p:pic>
      <p:sp>
        <p:nvSpPr>
          <p:cNvPr id="179" name="CustomShape 1"/>
          <p:cNvSpPr/>
          <p:nvPr/>
        </p:nvSpPr>
        <p:spPr>
          <a:xfrm>
            <a:off x="179640" y="476640"/>
            <a:ext cx="8568720" cy="255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it-IT" sz="1800" spc="-1" strike="noStrike">
                <a:solidFill>
                  <a:srgbClr val="000000"/>
                </a:solidFill>
                <a:latin typeface="Bookman Old Style"/>
              </a:rPr>
              <a:t>Le mie considerazioni a conclusione del percorso didattico…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it-IT" sz="1800" spc="-1" strike="noStrike">
                <a:solidFill>
                  <a:srgbClr val="000000"/>
                </a:solidFill>
                <a:latin typeface="Bookman Old Style"/>
              </a:rPr>
              <a:t>Siamo esseri umani, siamo sempre alla ricerca della felicità ma non ci rendiamo conto che la vera felicità sta nelle persone che ti ritrovi accanto nel momento del bisogno; l’unione è la più bella forma di solidarietà, che porta tutti noi a rispettarci l’uno con l’altro, i veri valori  stanno nei piccoli gesti che si possono compiere rendendo qualcuno felice. Non è giusto opprimere, umiliare o deridere un’altra persona. Dobbiamo ricordare che non dovremmo mai fare a qualcun altro ciò che non vorremmo venisse fatto a noi. La violenza è debolezza, non certo un punto di forza…la gentilezza è la forma migliore per avere rispetto degli altri. 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180" name="Picture 2" descr="Gruppo di persone felici che giocano al tramonto estivo in natura ...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755640" y="3933000"/>
            <a:ext cx="2952000" cy="1534680"/>
          </a:xfrm>
          <a:prstGeom prst="rect">
            <a:avLst/>
          </a:prstGeom>
          <a:ln>
            <a:noFill/>
          </a:ln>
        </p:spPr>
      </p:pic>
    </p:spTree>
  </p:cSld>
  <p:transition spd="slow">
    <p:wheel spokes="2"/>
  </p:transition>
  <p:timing>
    <p:tnLst>
      <p:par>
        <p:cTn id="407" dur="indefinite" restart="never" nodeType="tmRoot">
          <p:childTnLst>
            <p:seq>
              <p:cTn id="408" dur="indefinite" nodeType="mainSeq">
                <p:childTnLst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nodeType="clickEffect" fill="hold" presetClass="entr" presetID="3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13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14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5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7" nodeType="withEffect" fill="hold" presetClass="entr" presetID="5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19" dur="77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0" dur="770" fill="hold"/>
                                        <p:tgtEl>
                                          <p:spTgt spid="1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1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2" dur="77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calcmode="lin" valueType="num" from="(0.5)" to="(#ppt_x)">
                                      <p:cBhvr additive="repl">
                                        <p:cTn id="423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4" dur="77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calcmode="lin" valueType="num" from="(#ppt_y+0.4)" to="(#ppt_y)">
                                      <p:cBhvr additive="repl">
                                        <p:cTn id="425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6" nodeType="withEffect" fill="hold" presetClass="entr" presetID="5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8" dur="77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9" dur="770" fill="hold"/>
                                        <p:tgtEl>
                                          <p:spTgt spid="1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0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1" dur="77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calcmode="lin" valueType="num" from="(0.5)" to="(#ppt_x)">
                                      <p:cBhvr additive="repl">
                                        <p:cTn id="432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3" dur="77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calcmode="lin" valueType="num" from="(#ppt_y+0.4)" to="(#ppt_y)">
                                      <p:cBhvr additive="repl">
                                        <p:cTn id="434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2" descr="Chi Siamo - Elettronica e Maker"/>
          <p:cNvPicPr/>
          <p:nvPr/>
        </p:nvPicPr>
        <p:blipFill>
          <a:blip r:embed="rId1">
            <a:lum contrast="30000"/>
          </a:blip>
          <a:stretch/>
        </p:blipFill>
        <p:spPr>
          <a:xfrm>
            <a:off x="755640" y="806760"/>
            <a:ext cx="4392000" cy="4061880"/>
          </a:xfrm>
          <a:prstGeom prst="rect">
            <a:avLst/>
          </a:prstGeom>
          <a:ln>
            <a:noFill/>
          </a:ln>
        </p:spPr>
      </p:pic>
      <p:sp>
        <p:nvSpPr>
          <p:cNvPr id="182" name="CustomShape 1"/>
          <p:cNvSpPr/>
          <p:nvPr/>
        </p:nvSpPr>
        <p:spPr>
          <a:xfrm>
            <a:off x="2988000" y="4653000"/>
            <a:ext cx="4068000" cy="143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4400" spc="-1" strike="noStrike">
                <a:solidFill>
                  <a:srgbClr val="0070c0"/>
                </a:solidFill>
                <a:latin typeface="Edwardian Script ITC"/>
              </a:rPr>
              <a:t>To be continued…</a:t>
            </a:r>
            <a:endParaRPr b="0" lang="it-IT" sz="4400" spc="-1" strike="noStrike">
              <a:latin typeface="Arial"/>
            </a:endParaRPr>
          </a:p>
        </p:txBody>
      </p:sp>
      <p:pic>
        <p:nvPicPr>
          <p:cNvPr id="183" name="Picture 10" descr="Aereo Carta Vettoriali, Illustrazioni E Clipart"/>
          <p:cNvPicPr/>
          <p:nvPr/>
        </p:nvPicPr>
        <p:blipFill>
          <a:blip r:embed="rId2"/>
          <a:srcRect l="0" t="41995" r="54637" b="34479"/>
          <a:stretch/>
        </p:blipFill>
        <p:spPr>
          <a:xfrm>
            <a:off x="6309360" y="4869000"/>
            <a:ext cx="2510640" cy="1463040"/>
          </a:xfrm>
          <a:prstGeom prst="rect">
            <a:avLst/>
          </a:prstGeom>
          <a:ln>
            <a:noFill/>
          </a:ln>
        </p:spPr>
      </p:pic>
      <p:sp>
        <p:nvSpPr>
          <p:cNvPr id="184" name="CustomShape 2"/>
          <p:cNvSpPr/>
          <p:nvPr/>
        </p:nvSpPr>
        <p:spPr>
          <a:xfrm>
            <a:off x="5364000" y="806760"/>
            <a:ext cx="3157560" cy="435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406f8d"/>
                </a:solidFill>
                <a:latin typeface="Gill Sans MT"/>
              </a:rPr>
              <a:t>Speriamo che il nostro percorso non si fermi qui: abbiamo tantissimi nuovi progetti per il prossimo anno e non smetteremo mai di dire la nostra sul bullismo, vogliamo continuare a trasmettere la forza delle nostre idee contro ogni forma di violenza. </a:t>
            </a:r>
            <a:endParaRPr b="0" lang="it-IT" sz="2000" spc="-1" strike="noStrike">
              <a:latin typeface="Arial"/>
            </a:endParaRPr>
          </a:p>
        </p:txBody>
      </p:sp>
    </p:spTree>
  </p:cSld>
  <p:transition spd="slow">
    <p:wheel/>
  </p:transition>
  <p:timing>
    <p:tnLst>
      <p:par>
        <p:cTn id="435" dur="indefinite" restart="never" nodeType="tmRoot">
          <p:childTnLst>
            <p:seq>
              <p:cTn id="436" dur="indefinite" nodeType="mainSeq">
                <p:childTnLst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nodeType="clickEffect" fill="hold" presetClass="entr" presetID="41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4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nodeType="withEffect" fill="hold" presetClass="entr" presetID="5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9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0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1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52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395640" y="332640"/>
            <a:ext cx="6552360" cy="310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Bookman Old Style"/>
              </a:rPr>
              <a:t>Rappresentati di secondo anno del Volta:</a:t>
            </a:r>
            <a:endParaRPr b="0" lang="it-IT" sz="1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70c0"/>
              </a:buClr>
              <a:buFont typeface="Wingdings" charset="2"/>
              <a:buChar char=""/>
            </a:pPr>
            <a:r>
              <a:rPr b="1" lang="it-IT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1" lang="it-IT" sz="1800" spc="-1" strike="noStrike">
                <a:solidFill>
                  <a:srgbClr val="000000"/>
                </a:solidFill>
                <a:latin typeface="Bookman Old Style"/>
              </a:rPr>
              <a:t>2ªA - Martina Solito e Maria Pia Di Naro</a:t>
            </a:r>
            <a:endParaRPr b="0" lang="it-IT" sz="1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70c0"/>
              </a:buClr>
              <a:buFont typeface="Wingdings" charset="2"/>
              <a:buChar char=""/>
            </a:pPr>
            <a:r>
              <a:rPr b="1" lang="it-IT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1" lang="it-IT" sz="1800" spc="-1" strike="noStrike">
                <a:solidFill>
                  <a:srgbClr val="000000"/>
                </a:solidFill>
                <a:latin typeface="Bookman Old Style"/>
              </a:rPr>
              <a:t>2ªB - Giada Cammarata e Alessia Anzalone</a:t>
            </a:r>
            <a:endParaRPr b="0" lang="it-IT" sz="1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70c0"/>
              </a:buClr>
              <a:buFont typeface="Wingdings" charset="2"/>
              <a:buChar char=""/>
            </a:pPr>
            <a:r>
              <a:rPr b="1" lang="it-IT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1" lang="it-IT" sz="1800" spc="-1" strike="noStrike">
                <a:solidFill>
                  <a:srgbClr val="000000"/>
                </a:solidFill>
                <a:latin typeface="Bookman Old Style"/>
              </a:rPr>
              <a:t>2ªC - Sarah Forzato e Cristina Guzzardi</a:t>
            </a:r>
            <a:endParaRPr b="0" lang="it-IT" sz="1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70c0"/>
              </a:buClr>
              <a:buFont typeface="Wingdings" charset="2"/>
              <a:buChar char=""/>
            </a:pPr>
            <a:r>
              <a:rPr b="1" lang="it-IT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1" lang="it-IT" sz="1800" spc="-1" strike="noStrike">
                <a:solidFill>
                  <a:srgbClr val="000000"/>
                </a:solidFill>
                <a:latin typeface="Bookman Old Style"/>
              </a:rPr>
              <a:t>2ªE - Chiara Ponticello e Anna Costa</a:t>
            </a:r>
            <a:endParaRPr b="0" lang="it-IT" sz="1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70c0"/>
              </a:buClr>
              <a:buFont typeface="Wingdings" charset="2"/>
              <a:buChar char=""/>
            </a:pPr>
            <a:r>
              <a:rPr b="1" lang="it-IT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1" lang="it-IT" sz="1800" spc="-1" strike="noStrike">
                <a:solidFill>
                  <a:srgbClr val="000000"/>
                </a:solidFill>
                <a:latin typeface="Bookman Old Style"/>
              </a:rPr>
              <a:t>2ªF - Simone Ciulla e Massimiliano Arcarisi</a:t>
            </a:r>
            <a:endParaRPr b="0" lang="it-IT" sz="1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70c0"/>
              </a:buClr>
              <a:buFont typeface="Wingdings" charset="2"/>
              <a:buChar char=""/>
            </a:pPr>
            <a:r>
              <a:rPr b="1" lang="it-IT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1" lang="it-IT" sz="1800" spc="-1" strike="noStrike">
                <a:solidFill>
                  <a:srgbClr val="000000"/>
                </a:solidFill>
                <a:latin typeface="Bookman Old Style"/>
              </a:rPr>
              <a:t>2ªI - Alice Amato e Diego Vilardo</a:t>
            </a:r>
            <a:endParaRPr b="0" lang="it-IT" sz="1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70c0"/>
              </a:buClr>
              <a:buFont typeface="Wingdings" charset="2"/>
              <a:buChar char=""/>
            </a:pPr>
            <a:r>
              <a:rPr b="1" lang="it-IT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1" lang="it-IT" sz="1800" spc="-1" strike="noStrike">
                <a:solidFill>
                  <a:srgbClr val="000000"/>
                </a:solidFill>
                <a:latin typeface="Bookman Old Style"/>
              </a:rPr>
              <a:t>2ªR - Matteo Limentato e Dario Urso</a:t>
            </a:r>
            <a:endParaRPr b="0" lang="it-IT" sz="1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70c0"/>
              </a:buClr>
              <a:buFont typeface="Wingdings" charset="2"/>
              <a:buChar char=""/>
            </a:pPr>
            <a:r>
              <a:rPr b="1" lang="it-IT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1" lang="it-IT" sz="1800" spc="-1" strike="noStrike">
                <a:solidFill>
                  <a:srgbClr val="000000"/>
                </a:solidFill>
                <a:latin typeface="Bookman Old Style"/>
              </a:rPr>
              <a:t>2ªS - Emiliano Di Forti e Andrea Danesi</a:t>
            </a:r>
            <a:endParaRPr b="0" lang="it-IT" sz="1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70c0"/>
              </a:buClr>
              <a:buFont typeface="Wingdings" charset="2"/>
              <a:buChar char=""/>
            </a:pPr>
            <a:r>
              <a:rPr b="1" lang="it-IT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1" lang="it-IT" sz="1800" spc="-1" strike="noStrike">
                <a:solidFill>
                  <a:srgbClr val="000000"/>
                </a:solidFill>
                <a:latin typeface="Bookman Old Style"/>
              </a:rPr>
              <a:t>2ªT - Matteo Guttilla e Simone Palmeri</a:t>
            </a:r>
            <a:endParaRPr b="0" lang="it-IT" sz="1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70c0"/>
              </a:buClr>
              <a:buFont typeface="Wingdings" charset="2"/>
              <a:buChar char=""/>
            </a:pPr>
            <a:r>
              <a:rPr b="1" lang="it-IT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1" lang="it-IT" sz="1800" spc="-1" strike="noStrike">
                <a:solidFill>
                  <a:srgbClr val="000000"/>
                </a:solidFill>
                <a:latin typeface="Bookman Old Style"/>
              </a:rPr>
              <a:t>2ªV - Michele Montalbano e Giovanni Russotto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1115640" y="3789000"/>
            <a:ext cx="6840360" cy="2276640"/>
          </a:xfrm>
          <a:prstGeom prst="ribbon2">
            <a:avLst>
              <a:gd name="adj1" fmla="val 16667"/>
              <a:gd name="adj2" fmla="val 50000"/>
            </a:avLst>
          </a:prstGeom>
          <a:noFill/>
          <a:ln w="38160"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CustomShape 3"/>
          <p:cNvSpPr/>
          <p:nvPr/>
        </p:nvSpPr>
        <p:spPr>
          <a:xfrm>
            <a:off x="-180360" y="6165360"/>
            <a:ext cx="9324000" cy="54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it-IT" sz="3000" spc="-1" strike="noStrike">
                <a:solidFill>
                  <a:srgbClr val="000000"/>
                </a:solidFill>
                <a:latin typeface="Gabriola"/>
              </a:rPr>
              <a:t>“</a:t>
            </a:r>
            <a:r>
              <a:rPr b="1" i="1" lang="it-IT" sz="3000" spc="-1" strike="noStrike">
                <a:solidFill>
                  <a:srgbClr val="000000"/>
                </a:solidFill>
                <a:latin typeface="Gabriola"/>
              </a:rPr>
              <a:t>Diario di Bordo”  di  Chiara Ponticello </a:t>
            </a:r>
            <a:r>
              <a:rPr b="1" i="1" lang="it-IT" sz="3000" spc="-1" strike="noStrike">
                <a:solidFill>
                  <a:srgbClr val="000000"/>
                </a:solidFill>
                <a:latin typeface="Gabriola"/>
                <a:ea typeface="HGMinchoL"/>
              </a:rPr>
              <a:t>2ªE</a:t>
            </a:r>
            <a:endParaRPr b="0" lang="it-IT" sz="3000" spc="-1" strike="noStrike">
              <a:latin typeface="Arial"/>
            </a:endParaRPr>
          </a:p>
        </p:txBody>
      </p:sp>
      <p:sp>
        <p:nvSpPr>
          <p:cNvPr id="188" name="CustomShape 4"/>
          <p:cNvSpPr/>
          <p:nvPr/>
        </p:nvSpPr>
        <p:spPr>
          <a:xfrm>
            <a:off x="2988000" y="4293000"/>
            <a:ext cx="3240000" cy="14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Gill Sans MT"/>
              </a:rPr>
              <a:t>Un ringraziamento speciale va  al D.S. , prof. Vito Parisi, alle  docenti E. Musca e A. Giunta. </a:t>
            </a:r>
            <a:endParaRPr b="0" lang="it-IT" sz="1800" spc="-1" strike="noStrike">
              <a:latin typeface="Arial"/>
            </a:endParaRPr>
          </a:p>
        </p:txBody>
      </p:sp>
    </p:spTree>
  </p:cSld>
  <p:transition spd="slow">
    <p:wheel spokes="8"/>
  </p:transition>
  <p:timing>
    <p:tnLst>
      <p:par>
        <p:cTn id="453" dur="indefinite" restart="never" nodeType="tmRoot">
          <p:childTnLst>
            <p:seq>
              <p:cTn id="454" dur="indefinite" nodeType="mainSeq">
                <p:childTnLst>
                  <p:par>
                    <p:cTn id="455" fill="hold">
                      <p:stCondLst>
                        <p:cond delay="0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nodeType="withEffect" fill="hold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59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6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1" dur="9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2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6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6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9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nodeType="clickEffect" fill="hold" presetClass="entr" presetID="41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7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323640" y="548640"/>
            <a:ext cx="8343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70c0"/>
                </a:solidFill>
                <a:latin typeface="Bookman Old Style"/>
              </a:rPr>
              <a:t>Questo lavoro è il frutto di un percorso didattico, svolto nell’anno scolastico 2019-2020,  sull’educazione al rispetto dell’altro. 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 rot="11541600">
            <a:off x="89640" y="1968840"/>
            <a:ext cx="5036760" cy="4573440"/>
          </a:xfrm>
          <a:prstGeom prst="cloudCallout">
            <a:avLst>
              <a:gd name="adj1" fmla="val -39951"/>
              <a:gd name="adj2" fmla="val 65711"/>
            </a:avLst>
          </a:prstGeom>
          <a:solidFill>
            <a:schemeClr val="accent6">
              <a:lumMod val="20000"/>
              <a:lumOff val="80000"/>
            </a:schemeClr>
          </a:solidFill>
          <a:ln w="28440">
            <a:round/>
          </a:ln>
          <a:effectLst>
            <a:outerShdw blurRad="38100" dir="5400000" dist="25560" rotWithShape="0">
              <a:srgbClr val="000000">
                <a:alpha val="4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111" name="CustomShape 3"/>
          <p:cNvSpPr/>
          <p:nvPr/>
        </p:nvSpPr>
        <p:spPr>
          <a:xfrm>
            <a:off x="467640" y="2997000"/>
            <a:ext cx="410400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Bookman Old Style"/>
              </a:rPr>
              <a:t>Una serie di incontri  sul Bullismo e il Cyberbullismo rivolti ai rappresentati delle classi seconde dell’Istituto, coinvolti in veste di peer educators. Tanti i temi su cui riflettere: l’importanza del rispetto delle differenze, il rispetto degli altri e delle loro idee, la cultura della tolleranza.     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5332320" y="3789000"/>
            <a:ext cx="3703680" cy="2376000"/>
          </a:xfrm>
          <a:prstGeom prst="cloudCallout">
            <a:avLst>
              <a:gd name="adj1" fmla="val -45899"/>
              <a:gd name="adj2" fmla="val -52276"/>
            </a:avLst>
          </a:prstGeom>
          <a:solidFill>
            <a:schemeClr val="accent6">
              <a:lumMod val="20000"/>
              <a:lumOff val="80000"/>
            </a:schemeClr>
          </a:solidFill>
          <a:ln w="28440">
            <a:round/>
          </a:ln>
          <a:effectLst>
            <a:outerShdw blurRad="38100" dir="5400000" dist="25560" rotWithShape="0">
              <a:srgbClr val="000000">
                <a:alpha val="4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113" name="CustomShape 5"/>
          <p:cNvSpPr/>
          <p:nvPr/>
        </p:nvSpPr>
        <p:spPr>
          <a:xfrm>
            <a:off x="5652000" y="4221000"/>
            <a:ext cx="299232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Bookman Old Style"/>
              </a:rPr>
              <a:t>Ho immaginato di annotare i momenti più significativi di questo percorso in un diario di bordo.  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114" name="Picture 2" descr="Istituto San Giovanni Bosco e Cennino Cennini » No bullismo"/>
          <p:cNvPicPr/>
          <p:nvPr/>
        </p:nvPicPr>
        <p:blipFill>
          <a:blip r:embed="rId1"/>
          <a:stretch/>
        </p:blipFill>
        <p:spPr>
          <a:xfrm>
            <a:off x="4973040" y="1657440"/>
            <a:ext cx="4170600" cy="1438560"/>
          </a:xfrm>
          <a:prstGeom prst="rect">
            <a:avLst/>
          </a:prstGeom>
          <a:ln>
            <a:noFill/>
          </a:ln>
        </p:spPr>
      </p:pic>
      <p:sp>
        <p:nvSpPr>
          <p:cNvPr id="115" name="CustomShape 6"/>
          <p:cNvSpPr/>
          <p:nvPr/>
        </p:nvSpPr>
        <p:spPr>
          <a:xfrm>
            <a:off x="107640" y="332640"/>
            <a:ext cx="8712720" cy="1007640"/>
          </a:xfrm>
          <a:prstGeom prst="frame">
            <a:avLst>
              <a:gd name="adj1" fmla="val 12500"/>
            </a:avLst>
          </a:prstGeom>
          <a:solidFill>
            <a:srgbClr val="6cb6f4"/>
          </a:solidFill>
          <a:ln w="28440"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ransition spd="slow">
    <p:comb dir="horz"/>
  </p:transition>
  <p:timing>
    <p:tnLst>
      <p:par>
        <p:cTn id="22" dur="indefinite" restart="never" nodeType="tmRoot">
          <p:childTnLst>
            <p:seq>
              <p:cTn id="23" dur="indefinite" nodeType="mainSeq">
                <p:childTnLst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nodeType="with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5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nodeType="with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nodeType="with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9" dur="1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0" dur="10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" dur="10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nodeType="afterEffect" fill="hold" presetClass="entr" presetID="5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5" dur="77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fill="hold"/>
                                        <p:tgtEl>
                                          <p:spTgt spid="1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7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calcmode="lin" valueType="num" from="(0.5)" to="(#ppt_x)">
                                      <p:cBhvr additive="repl">
                                        <p:cTn id="89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calcmode="lin" valueType="num" from="(#ppt_y+0.4)" to="(#ppt_y)">
                                      <p:cBhvr additive="repl">
                                        <p:cTn id="91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1361520" y="2123640"/>
            <a:ext cx="712836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Gill Sans MT"/>
              </a:rPr>
              <a:t>Il </a:t>
            </a:r>
            <a:r>
              <a:rPr b="1" lang="it-IT" sz="1800" spc="-1" strike="noStrike">
                <a:solidFill>
                  <a:srgbClr val="000000"/>
                </a:solidFill>
                <a:latin typeface="Bookman Old Style"/>
              </a:rPr>
              <a:t>nostro </a:t>
            </a:r>
            <a:r>
              <a:rPr b="1" lang="it-IT" sz="1800" spc="-1" strike="noStrike">
                <a:solidFill>
                  <a:srgbClr val="0070c0"/>
                </a:solidFill>
                <a:latin typeface="Bookman Old Style"/>
              </a:rPr>
              <a:t>viaggio</a:t>
            </a:r>
            <a:r>
              <a:rPr b="1" lang="it-IT" sz="1800" spc="-1" strike="noStrike">
                <a:solidFill>
                  <a:srgbClr val="000000"/>
                </a:solidFill>
                <a:latin typeface="Bookman Old Style"/>
              </a:rPr>
              <a:t> è iniziato all’Istituto Mottura, dove  abbiamo partecipato ad un primo incontro formativo sui  vari aspetti del Bullismo.  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329040" y="1779840"/>
            <a:ext cx="8352720" cy="1439640"/>
          </a:xfrm>
          <a:prstGeom prst="flowChartInternalStorage">
            <a:avLst/>
          </a:prstGeom>
          <a:noFill/>
          <a:ln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CustomShape 3"/>
          <p:cNvSpPr/>
          <p:nvPr/>
        </p:nvSpPr>
        <p:spPr>
          <a:xfrm rot="2685000">
            <a:off x="-664920" y="2344680"/>
            <a:ext cx="302400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000" spc="-1" strike="noStrike">
                <a:solidFill>
                  <a:srgbClr val="0070c0"/>
                </a:solidFill>
                <a:latin typeface="Gill Sans MT"/>
              </a:rPr>
              <a:t> </a:t>
            </a:r>
            <a:r>
              <a:rPr b="1" lang="it-IT" sz="1000" spc="-1" strike="noStrike">
                <a:solidFill>
                  <a:srgbClr val="0070c0"/>
                </a:solidFill>
                <a:latin typeface="Gill Sans MT"/>
              </a:rPr>
              <a:t>contro</a:t>
            </a:r>
            <a:endParaRPr b="0" lang="it-IT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000" spc="-1" strike="noStrike">
                <a:solidFill>
                  <a:srgbClr val="0070c0"/>
                </a:solidFill>
                <a:latin typeface="Gill Sans MT"/>
              </a:rPr>
              <a:t> </a:t>
            </a:r>
            <a:r>
              <a:rPr b="1" lang="it-IT" sz="1000" spc="-1" strike="noStrike">
                <a:solidFill>
                  <a:srgbClr val="0070c0"/>
                </a:solidFill>
                <a:latin typeface="Gill Sans MT"/>
              </a:rPr>
              <a:t>il bullismo</a:t>
            </a:r>
            <a:endParaRPr b="0" lang="it-IT" sz="1000" spc="-1" strike="noStrike">
              <a:latin typeface="Arial"/>
            </a:endParaRPr>
          </a:p>
        </p:txBody>
      </p:sp>
      <p:sp>
        <p:nvSpPr>
          <p:cNvPr id="119" name="CustomShape 4"/>
          <p:cNvSpPr/>
          <p:nvPr/>
        </p:nvSpPr>
        <p:spPr>
          <a:xfrm>
            <a:off x="441180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CustomShape 5"/>
          <p:cNvSpPr/>
          <p:nvPr/>
        </p:nvSpPr>
        <p:spPr>
          <a:xfrm>
            <a:off x="441180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1" name="Picture 8" descr="Libro da colorare Disegno Immagine Passaporto Fotografia ..."/>
          <p:cNvPicPr/>
          <p:nvPr/>
        </p:nvPicPr>
        <p:blipFill>
          <a:blip r:embed="rId1"/>
          <a:stretch/>
        </p:blipFill>
        <p:spPr>
          <a:xfrm>
            <a:off x="35640" y="1570320"/>
            <a:ext cx="1619280" cy="2180520"/>
          </a:xfrm>
          <a:prstGeom prst="rect">
            <a:avLst/>
          </a:prstGeom>
          <a:ln>
            <a:noFill/>
          </a:ln>
        </p:spPr>
      </p:pic>
      <p:sp>
        <p:nvSpPr>
          <p:cNvPr id="122" name="CustomShape 6"/>
          <p:cNvSpPr/>
          <p:nvPr/>
        </p:nvSpPr>
        <p:spPr>
          <a:xfrm rot="10800000">
            <a:off x="7092360" y="5212440"/>
            <a:ext cx="1656000" cy="1007640"/>
          </a:xfrm>
          <a:prstGeom prst="halfFrame">
            <a:avLst>
              <a:gd name="adj1" fmla="val 11518"/>
              <a:gd name="adj2" fmla="val 11704"/>
            </a:avLst>
          </a:prstGeom>
          <a:noFill/>
          <a:ln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CustomShape 7"/>
          <p:cNvSpPr/>
          <p:nvPr/>
        </p:nvSpPr>
        <p:spPr>
          <a:xfrm>
            <a:off x="4253760" y="3799800"/>
            <a:ext cx="4292280" cy="20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Bookman Old Style"/>
              </a:rPr>
              <a:t>L’ incontro è stato tenuto dagli intendenti  della polizia postale, i Signori Schembri e Fasciana,  dalla Dott.ssa Sabrina Pulvirenti ( referente autonomia per l’ambito territoriale ) e la Dott.ssa La Tona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1" lang="it-IT" sz="1800" spc="-1" strike="noStrike">
                <a:solidFill>
                  <a:srgbClr val="000000"/>
                </a:solidFill>
                <a:latin typeface="Bookman Old Style"/>
              </a:rPr>
              <a:t>( operatore psicopedagogico territoriale</a:t>
            </a:r>
            <a:r>
              <a:rPr b="0" lang="it-IT" sz="1800" spc="-1" strike="noStrike">
                <a:solidFill>
                  <a:srgbClr val="000000"/>
                </a:solidFill>
                <a:latin typeface="Bookman Old Style"/>
              </a:rPr>
              <a:t> ) 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24" name="CustomShape 8"/>
          <p:cNvSpPr/>
          <p:nvPr/>
        </p:nvSpPr>
        <p:spPr>
          <a:xfrm>
            <a:off x="4067280" y="3563640"/>
            <a:ext cx="1656000" cy="1007640"/>
          </a:xfrm>
          <a:prstGeom prst="halfFrame">
            <a:avLst>
              <a:gd name="adj1" fmla="val 11518"/>
              <a:gd name="adj2" fmla="val 11704"/>
            </a:avLst>
          </a:prstGeom>
          <a:noFill/>
          <a:ln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9"/>
          <p:cNvSpPr/>
          <p:nvPr/>
        </p:nvSpPr>
        <p:spPr>
          <a:xfrm>
            <a:off x="484920" y="4589640"/>
            <a:ext cx="35823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Bookman Old Style"/>
              </a:rPr>
              <a:t>Tramite foto e video la polizia postale ha chiarito i possibili rischi della navigazione in rete e  le strategie da adottare per evitarli.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26" name="CustomShape 10"/>
          <p:cNvSpPr/>
          <p:nvPr/>
        </p:nvSpPr>
        <p:spPr>
          <a:xfrm>
            <a:off x="298440" y="4324320"/>
            <a:ext cx="1656000" cy="1007640"/>
          </a:xfrm>
          <a:prstGeom prst="halfFrame">
            <a:avLst>
              <a:gd name="adj1" fmla="val 11518"/>
              <a:gd name="adj2" fmla="val 11704"/>
            </a:avLst>
          </a:prstGeom>
          <a:noFill/>
          <a:ln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11"/>
          <p:cNvSpPr/>
          <p:nvPr/>
        </p:nvSpPr>
        <p:spPr>
          <a:xfrm rot="10800000">
            <a:off x="2411280" y="5466600"/>
            <a:ext cx="1656000" cy="1007640"/>
          </a:xfrm>
          <a:prstGeom prst="halfFrame">
            <a:avLst>
              <a:gd name="adj1" fmla="val 11518"/>
              <a:gd name="adj2" fmla="val 11704"/>
            </a:avLst>
          </a:prstGeom>
          <a:noFill/>
          <a:ln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12"/>
          <p:cNvSpPr/>
          <p:nvPr/>
        </p:nvSpPr>
        <p:spPr>
          <a:xfrm>
            <a:off x="484920" y="673200"/>
            <a:ext cx="2637720" cy="42156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Gill Sans MT"/>
              </a:rPr>
              <a:t>PRIMO INCONTRO 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129" name="Picture 2" descr="Logo Libro Sfondo - Libro Scrittura 952*867 Png trasparente ..."/>
          <p:cNvPicPr/>
          <p:nvPr/>
        </p:nvPicPr>
        <p:blipFill>
          <a:blip r:embed="rId2"/>
          <a:stretch/>
        </p:blipFill>
        <p:spPr>
          <a:xfrm>
            <a:off x="3299400" y="74160"/>
            <a:ext cx="3360600" cy="1324440"/>
          </a:xfrm>
          <a:prstGeom prst="rect">
            <a:avLst/>
          </a:prstGeom>
          <a:ln>
            <a:noFill/>
          </a:ln>
        </p:spPr>
      </p:pic>
    </p:spTree>
  </p:cSld>
  <p:transition spd="slow">
    <p:checker dir="horz"/>
  </p:transition>
  <p:timing>
    <p:tnLst>
      <p:par>
        <p:cTn id="92" dur="indefinite" restart="never" nodeType="tmRoot">
          <p:childTnLst>
            <p:seq>
              <p:cTn id="93" dur="indefinite" nodeType="mainSeq">
                <p:childTnLst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98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01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clickEffect" fill="hold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 additive="repl">
                                        <p:cTn id="106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09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nodeType="clickEffect" fill="hold" presetClass="entr" presetID="3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 from="(-#ppt_w/2)" to="(#ppt_x)">
                                      <p:cBhvr additive="repl"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 from="0" to="-1">
                                      <p:cBhvr additive="repl">
                                        <p:cTn id="115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calcmode="lin" valueType="num" by="(#ppt_h/3+#ppt_w*0.1)">
                                      <p:cBhvr additive="repl">
                                        <p:cTn id="117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8" nodeType="withEffect" fill="hold" presetClass="entr" presetID="5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nodeType="withEffect" fill="hold" presetClass="entr" presetID="5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nodeType="clickEffect" fill="hold" presetClass="entr" presetID="3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 from="(-#ppt_w/2)" to="(#ppt_x)">
                                      <p:cBhvr additive="repl">
                                        <p:cTn id="1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 from="0" to="-1">
                                      <p:cBhvr additive="repl">
                                        <p:cTn id="133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4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calcmode="lin" valueType="num" by="(#ppt_h/3+#ppt_w*0.1)">
                                      <p:cBhvr additive="repl">
                                        <p:cTn id="135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6" nodeType="withEffect" fill="hold" presetClass="entr" presetID="5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nodeType="withEffect" fill="hold" presetClass="entr" presetID="5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225000" y="1967400"/>
            <a:ext cx="4340520" cy="3139560"/>
          </a:xfrm>
          <a:prstGeom prst="rect">
            <a:avLst/>
          </a:prstGeom>
          <a:noFill/>
          <a:ln w="190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000000"/>
                </a:solidFill>
                <a:latin typeface="Bookman Old Style"/>
              </a:rPr>
              <a:t>La visione di due video con protagonisti </a:t>
            </a:r>
            <a:r>
              <a:rPr b="1" lang="it-IT" sz="2000" spc="-1" strike="noStrike">
                <a:solidFill>
                  <a:srgbClr val="0070c0"/>
                </a:solidFill>
                <a:latin typeface="Bookman Old Style"/>
              </a:rPr>
              <a:t>Paola Cortellesi </a:t>
            </a:r>
            <a:r>
              <a:rPr b="1" lang="it-IT" sz="2000" spc="-1" strike="noStrike">
                <a:solidFill>
                  <a:srgbClr val="000000"/>
                </a:solidFill>
                <a:latin typeface="Bookman Old Style"/>
              </a:rPr>
              <a:t>e</a:t>
            </a:r>
            <a:r>
              <a:rPr b="1" lang="it-IT" sz="2000" spc="-1" strike="noStrike">
                <a:solidFill>
                  <a:srgbClr val="0070c0"/>
                </a:solidFill>
                <a:latin typeface="Bookman Old Style"/>
              </a:rPr>
              <a:t> Tiziano Ferro</a:t>
            </a:r>
            <a:r>
              <a:rPr b="1" lang="it-IT" sz="2000" spc="-1" strike="noStrike">
                <a:solidFill>
                  <a:srgbClr val="000000"/>
                </a:solidFill>
                <a:latin typeface="Bookman Old Style"/>
              </a:rPr>
              <a:t> è stata occasione di riflessione e confronto: il bullismo è ormai un fenomeno così diffuso e preoccupante da coinvolgere anche personaggi noti del mondo dello spettacolo. </a:t>
            </a:r>
            <a:endParaRPr b="0" lang="it-IT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000000"/>
                </a:solidFill>
                <a:latin typeface="Bookman Old Style"/>
              </a:rPr>
              <a:t>La conoscenza e  l’informazione possono consentire a noi giovani di contrastarlo</a:t>
            </a:r>
            <a:r>
              <a:rPr b="1" lang="it-IT" sz="1800" spc="-1" strike="noStrike">
                <a:solidFill>
                  <a:srgbClr val="000000"/>
                </a:solidFill>
                <a:latin typeface="Bookman Old Style"/>
              </a:rPr>
              <a:t>. 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 flipH="1">
            <a:off x="5088240" y="4468320"/>
            <a:ext cx="3888000" cy="2554560"/>
          </a:xfrm>
          <a:prstGeom prst="horizontalScroll">
            <a:avLst>
              <a:gd name="adj" fmla="val 1338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3"/>
          <p:cNvSpPr/>
          <p:nvPr/>
        </p:nvSpPr>
        <p:spPr>
          <a:xfrm flipV="1" rot="10800000">
            <a:off x="5088960" y="4902840"/>
            <a:ext cx="3601080" cy="13086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4500000"/>
            </a:lightRig>
          </a:scene3d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i="1" lang="it-IT" sz="1600" spc="-1" strike="noStrike" u="sng">
                <a:solidFill>
                  <a:srgbClr val="c00000"/>
                </a:solidFill>
                <a:uFillTx/>
                <a:latin typeface="Bookman Old Style"/>
              </a:rPr>
              <a:t>Le mie considerazioni. </a:t>
            </a:r>
            <a:endParaRPr b="0" lang="it-IT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it-IT" sz="1600" spc="-1" strike="noStrike">
                <a:solidFill>
                  <a:srgbClr val="c00000"/>
                </a:solidFill>
                <a:latin typeface="Bookman Old Style"/>
              </a:rPr>
              <a:t>Mi chiedo perché l’uomo non sempre riesca a controllare la sua parte irrazionale e istintiva, e perché a volte tenda a dominare sull’altro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133" name="CustomShape 4"/>
          <p:cNvSpPr/>
          <p:nvPr/>
        </p:nvSpPr>
        <p:spPr>
          <a:xfrm>
            <a:off x="225000" y="154080"/>
            <a:ext cx="2303640" cy="11142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Gill Sans MT"/>
              </a:rPr>
              <a:t>SECONDO INCONTRO 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34" name="CustomShape 5"/>
          <p:cNvSpPr/>
          <p:nvPr/>
        </p:nvSpPr>
        <p:spPr>
          <a:xfrm>
            <a:off x="5637600" y="442080"/>
            <a:ext cx="278964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Bookman Old Style"/>
              </a:rPr>
              <a:t>Il secondo incontro si è svolto  nella biblioteca della nostra scuola, dove la </a:t>
            </a:r>
            <a:r>
              <a:rPr b="1" lang="it-IT" sz="1800" spc="-1" strike="noStrike">
                <a:solidFill>
                  <a:srgbClr val="0070c0"/>
                </a:solidFill>
                <a:latin typeface="Bookman Old Style"/>
              </a:rPr>
              <a:t>professoressa Musca </a:t>
            </a:r>
            <a:r>
              <a:rPr b="1" lang="it-IT" sz="1800" spc="-1" strike="noStrike">
                <a:solidFill>
                  <a:srgbClr val="000000"/>
                </a:solidFill>
                <a:latin typeface="Bookman Old Style"/>
              </a:rPr>
              <a:t>e la </a:t>
            </a:r>
            <a:r>
              <a:rPr b="1" lang="it-IT" sz="1800" spc="-1" strike="noStrike">
                <a:solidFill>
                  <a:srgbClr val="0070c0"/>
                </a:solidFill>
                <a:latin typeface="Bookman Old Style"/>
              </a:rPr>
              <a:t>professoressa Giunta </a:t>
            </a:r>
            <a:r>
              <a:rPr b="1" lang="it-IT" sz="1800" spc="-1" strike="noStrike">
                <a:solidFill>
                  <a:srgbClr val="000000"/>
                </a:solidFill>
                <a:latin typeface="Bookman Old Style"/>
              </a:rPr>
              <a:t>ci hanno spiegato dettagliatamente il progetto e le sue finalità.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35" name="CustomShape 6"/>
          <p:cNvSpPr/>
          <p:nvPr/>
        </p:nvSpPr>
        <p:spPr>
          <a:xfrm flipH="1">
            <a:off x="224280" y="1845000"/>
            <a:ext cx="4340520" cy="5177880"/>
          </a:xfrm>
          <a:prstGeom prst="flowChartDocument">
            <a:avLst/>
          </a:prstGeom>
          <a:noFill/>
          <a:ln w="28440"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7"/>
          <p:cNvSpPr/>
          <p:nvPr/>
        </p:nvSpPr>
        <p:spPr>
          <a:xfrm flipH="1">
            <a:off x="5088240" y="123120"/>
            <a:ext cx="3754080" cy="4025880"/>
          </a:xfrm>
          <a:prstGeom prst="flowChartDocument">
            <a:avLst/>
          </a:prstGeom>
          <a:noFill/>
          <a:ln w="28440"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7" name="Picture 2" descr="Penna, quaderno e righello immagine vettoriale | Immagini ..."/>
          <p:cNvPicPr/>
          <p:nvPr/>
        </p:nvPicPr>
        <p:blipFill>
          <a:blip r:embed="rId1"/>
          <a:stretch/>
        </p:blipFill>
        <p:spPr>
          <a:xfrm>
            <a:off x="2661120" y="203760"/>
            <a:ext cx="2011680" cy="1094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46" dur="indefinite" restart="never" nodeType="tmRoot">
          <p:childTnLst>
            <p:seq>
              <p:cTn id="147" dur="indefinite" nodeType="mainSeq"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nodeType="withEffect" fill="hold" presetClass="entr" presetID="3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2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3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4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5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4" dur="5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5" dur="5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8" dur="500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9" dur="500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nodeType="clickEffect" fill="hold" presetClass="entr" presetID="3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4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5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6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7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nodeType="clickEffect" fill="hold" presetClass="entr" presetID="3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2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3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4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5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4" descr="Visualizza immagine di origine"/>
          <p:cNvPicPr/>
          <p:nvPr/>
        </p:nvPicPr>
        <p:blipFill>
          <a:blip r:embed="rId1">
            <a:lum bright="10000"/>
          </a:blip>
          <a:srcRect l="21354" t="7677" r="15800" b="0"/>
          <a:stretch/>
        </p:blipFill>
        <p:spPr>
          <a:xfrm>
            <a:off x="4462560" y="3285000"/>
            <a:ext cx="3972240" cy="3168000"/>
          </a:xfrm>
          <a:prstGeom prst="rect">
            <a:avLst/>
          </a:prstGeom>
          <a:ln>
            <a:noFill/>
          </a:ln>
        </p:spPr>
      </p:pic>
      <p:pic>
        <p:nvPicPr>
          <p:cNvPr id="139" name="Picture 2" descr="Visualizza immagine di origine"/>
          <p:cNvPicPr/>
          <p:nvPr/>
        </p:nvPicPr>
        <p:blipFill>
          <a:blip r:embed="rId2">
            <a:lum bright="20000"/>
          </a:blip>
          <a:srcRect l="18761" t="0" r="8969" b="10472"/>
          <a:stretch/>
        </p:blipFill>
        <p:spPr>
          <a:xfrm>
            <a:off x="539640" y="188640"/>
            <a:ext cx="3723120" cy="2880000"/>
          </a:xfrm>
          <a:prstGeom prst="rect">
            <a:avLst/>
          </a:prstGeom>
          <a:ln>
            <a:noFill/>
          </a:ln>
        </p:spPr>
      </p:pic>
      <p:sp>
        <p:nvSpPr>
          <p:cNvPr id="140" name="TextShape 1"/>
          <p:cNvSpPr txBox="1"/>
          <p:nvPr/>
        </p:nvSpPr>
        <p:spPr>
          <a:xfrm rot="16200000">
            <a:off x="-1908000" y="1737000"/>
            <a:ext cx="4859640" cy="1043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53548a"/>
              </a:buClr>
              <a:buSzPct val="76000"/>
              <a:buFont typeface="Wingdings 3" charset="2"/>
              <a:buChar char=""/>
            </a:pPr>
            <a:r>
              <a:rPr b="1" lang="it-IT" sz="2000" spc="-1" strike="noStrike" u="sng">
                <a:solidFill>
                  <a:srgbClr val="c2dfe5"/>
                </a:solidFill>
                <a:uFillTx/>
                <a:latin typeface="Bookman Old Style"/>
                <a:hlinkClick r:id="rId3"/>
              </a:rPr>
              <a:t>https://youtu.b</a:t>
            </a:r>
            <a:r>
              <a:rPr b="0" lang="it-IT" sz="2000" spc="-1" strike="noStrike" u="sng">
                <a:solidFill>
                  <a:srgbClr val="c2dfe5"/>
                </a:solidFill>
                <a:uFillTx/>
                <a:latin typeface="Bookman Old Style"/>
                <a:hlinkClick r:id="rId4"/>
              </a:rPr>
              <a:t>e</a:t>
            </a:r>
            <a:r>
              <a:rPr b="1" lang="it-IT" sz="2000" spc="-1" strike="noStrike" u="sng">
                <a:solidFill>
                  <a:srgbClr val="c2dfe5"/>
                </a:solidFill>
                <a:uFillTx/>
                <a:latin typeface="Bookman Old Style"/>
                <a:hlinkClick r:id="rId5"/>
              </a:rPr>
              <a:t>/Ia2uT8n6_lI</a:t>
            </a:r>
            <a:endParaRPr b="0" lang="it-IT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41" name="CustomShape 2"/>
          <p:cNvSpPr/>
          <p:nvPr/>
        </p:nvSpPr>
        <p:spPr>
          <a:xfrm rot="5400000">
            <a:off x="6465240" y="4405680"/>
            <a:ext cx="45086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2000" spc="-1" strike="noStrike" u="sng">
                <a:solidFill>
                  <a:srgbClr val="67afbd"/>
                </a:solidFill>
                <a:uFillTx/>
                <a:latin typeface="Bookman Old Style"/>
                <a:hlinkClick r:id="rId6"/>
              </a:rPr>
              <a:t>https://youtu.be/Nq3PxUn9EIk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142" name="CustomShape 3"/>
          <p:cNvSpPr/>
          <p:nvPr/>
        </p:nvSpPr>
        <p:spPr>
          <a:xfrm>
            <a:off x="463680" y="4193640"/>
            <a:ext cx="374292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it-IT" sz="1800" spc="-1" strike="noStrike" cap="all">
                <a:solidFill>
                  <a:srgbClr val="0070c0"/>
                </a:solidFill>
                <a:latin typeface="Bookman Old Style"/>
              </a:rPr>
              <a:t>“</a:t>
            </a:r>
            <a:r>
              <a:rPr b="1" i="1" lang="it-IT" sz="1800" spc="-1" strike="noStrike" cap="all">
                <a:solidFill>
                  <a:srgbClr val="0070c0"/>
                </a:solidFill>
                <a:latin typeface="Bookman Old Style"/>
              </a:rPr>
              <a:t>Le parole hanno un peso, nella vita e sugli schermi. E per carità smettiamola di difenderci tirando in ballo l’ironia e il sarcasmo.”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43" name="CustomShape 4"/>
          <p:cNvSpPr/>
          <p:nvPr/>
        </p:nvSpPr>
        <p:spPr>
          <a:xfrm>
            <a:off x="4462560" y="260640"/>
            <a:ext cx="3565440" cy="20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it-IT" sz="1800" spc="-1" strike="noStrike" cap="all">
                <a:solidFill>
                  <a:srgbClr val="0070c0"/>
                </a:solidFill>
                <a:latin typeface="Bookman Old Style"/>
              </a:rPr>
              <a:t>“</a:t>
            </a:r>
            <a:r>
              <a:rPr b="1" i="1" lang="it-IT" sz="1800" spc="-1" strike="noStrike" cap="all">
                <a:solidFill>
                  <a:srgbClr val="0070c0"/>
                </a:solidFill>
                <a:latin typeface="Bookman Old Style"/>
              </a:rPr>
              <a:t>L’ho guardato fisso negli occhi e ho pensato che volevo sconfiggerlo, così l’ho abbracciato … e ho vinto io. Mi chiamo Giancarlo Catino e credo nell’amicizia.”</a:t>
            </a:r>
            <a:endParaRPr b="0" lang="it-IT" sz="1800" spc="-1" strike="noStrike">
              <a:latin typeface="Arial"/>
            </a:endParaRPr>
          </a:p>
        </p:txBody>
      </p:sp>
    </p:spTree>
  </p:cSld>
  <p:timing>
    <p:tnLst>
      <p:par>
        <p:cTn id="186" dur="indefinite" restart="never" nodeType="tmRoot">
          <p:childTnLst>
            <p:seq>
              <p:cTn id="187" dur="indefinite" nodeType="mainSeq">
                <p:childTnLst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nodeType="click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 E">
                                      <p:cBhvr>
                                        <p:cTn id="1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 additive="repl">
                                        <p:cTn id="19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nodeType="with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 E">
                                      <p:cBhvr>
                                        <p:cTn id="1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 additive="repl">
                                        <p:cTn id="199" dur="1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nodeType="with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 E">
                                      <p:cBhvr>
                                        <p:cTn id="2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 additive="repl">
                                        <p:cTn id="20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nodeType="click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 E">
                                      <p:cBhvr>
                                        <p:cTn id="2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 additive="repl">
                                        <p:cTn id="21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nodeType="with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 E">
                                      <p:cBhvr>
                                        <p:cTn id="2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 additive="repl">
                                        <p:cTn id="21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nodeType="with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 E">
                                      <p:cBhvr>
                                        <p:cTn id="2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 additive="repl">
                                        <p:cTn id="22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6" descr="Testo di Billy Blu di Marco Sentieri, il nuovo singolo"/>
          <p:cNvPicPr/>
          <p:nvPr/>
        </p:nvPicPr>
        <p:blipFill>
          <a:blip r:embed="rId1"/>
          <a:srcRect l="0" t="0" r="0" b="8251"/>
          <a:stretch/>
        </p:blipFill>
        <p:spPr>
          <a:xfrm>
            <a:off x="-796320" y="5655960"/>
            <a:ext cx="2448000" cy="1207440"/>
          </a:xfrm>
          <a:prstGeom prst="rect">
            <a:avLst/>
          </a:prstGeom>
          <a:ln>
            <a:noFill/>
          </a:ln>
        </p:spPr>
      </p:pic>
      <p:sp>
        <p:nvSpPr>
          <p:cNvPr id="145" name="CustomShape 1"/>
          <p:cNvSpPr/>
          <p:nvPr/>
        </p:nvSpPr>
        <p:spPr>
          <a:xfrm>
            <a:off x="179640" y="548640"/>
            <a:ext cx="3240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70c0"/>
                </a:solidFill>
                <a:latin typeface="Bookman Old Style"/>
              </a:rPr>
              <a:t>TERZO</a:t>
            </a:r>
            <a:r>
              <a:rPr b="1" lang="it-IT" sz="1800" spc="-1" strike="noStrike" u="sng">
                <a:solidFill>
                  <a:srgbClr val="0070c0"/>
                </a:solidFill>
                <a:uFillTx/>
                <a:latin typeface="Bookman Old Style"/>
              </a:rPr>
              <a:t> </a:t>
            </a:r>
            <a:r>
              <a:rPr b="1" lang="it-IT" sz="1800" spc="-1" strike="noStrike">
                <a:solidFill>
                  <a:srgbClr val="0070c0"/>
                </a:solidFill>
                <a:latin typeface="Bookman Old Style"/>
              </a:rPr>
              <a:t>INCONTRO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427680" y="404640"/>
            <a:ext cx="2631600" cy="647640"/>
          </a:xfrm>
          <a:prstGeom prst="flowChartProcess">
            <a:avLst/>
          </a:prstGeom>
          <a:noFill/>
          <a:ln w="76320">
            <a:solidFill>
              <a:srgbClr val="00b0f0"/>
            </a:solidFill>
            <a:round/>
          </a:ln>
          <a:effectLst>
            <a:outerShdw blurRad="50800" dir="5400000" dist="25560" rotWithShape="0">
              <a:srgbClr val="000000">
                <a:alpha val="50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</p:sp>
      <p:sp>
        <p:nvSpPr>
          <p:cNvPr id="147" name="CustomShape 3"/>
          <p:cNvSpPr/>
          <p:nvPr/>
        </p:nvSpPr>
        <p:spPr>
          <a:xfrm>
            <a:off x="3492000" y="163800"/>
            <a:ext cx="5544360" cy="1333080"/>
          </a:xfrm>
          <a:prstGeom prst="flowChartProcess">
            <a:avLst/>
          </a:prstGeom>
          <a:noFill/>
          <a:ln w="28440">
            <a:solidFill>
              <a:srgbClr val="00b0f0"/>
            </a:solidFill>
            <a:round/>
          </a:ln>
          <a:effectLst>
            <a:outerShdw blurRad="50800" dir="5400000" dist="25560" rotWithShape="0">
              <a:srgbClr val="000000">
                <a:alpha val="50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</p:sp>
      <p:sp>
        <p:nvSpPr>
          <p:cNvPr id="148" name="CustomShape 4"/>
          <p:cNvSpPr/>
          <p:nvPr/>
        </p:nvSpPr>
        <p:spPr>
          <a:xfrm>
            <a:off x="3492000" y="163800"/>
            <a:ext cx="54723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Times New Roman"/>
              </a:rPr>
              <a:t>Anche questa volta ci siamo riunti in biblioteca: abbiamo compilato un </a:t>
            </a:r>
            <a:r>
              <a:rPr b="1" lang="it-IT" sz="1800" spc="-1" strike="noStrike">
                <a:solidFill>
                  <a:srgbClr val="0070c0"/>
                </a:solidFill>
                <a:latin typeface="Times New Roman"/>
              </a:rPr>
              <a:t>questionario</a:t>
            </a:r>
            <a:r>
              <a:rPr b="1" lang="it-IT" sz="1800" spc="-1" strike="noStrike">
                <a:solidFill>
                  <a:srgbClr val="000000"/>
                </a:solidFill>
                <a:latin typeface="Times New Roman"/>
              </a:rPr>
              <a:t> di rilevazione su quanto sappiamo del bullismo e se ne siamo mai stati vittime o testimoni.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49" name="CustomShape 5"/>
          <p:cNvSpPr/>
          <p:nvPr/>
        </p:nvSpPr>
        <p:spPr>
          <a:xfrm>
            <a:off x="542520" y="1800000"/>
            <a:ext cx="4461120" cy="3856680"/>
          </a:xfrm>
          <a:prstGeom prst="flowChartProcess">
            <a:avLst/>
          </a:prstGeom>
          <a:noFill/>
          <a:ln w="28440">
            <a:solidFill>
              <a:srgbClr val="00b0f0"/>
            </a:solidFill>
            <a:round/>
          </a:ln>
          <a:effectLst>
            <a:outerShdw blurRad="50800" dir="5400000" dist="25560" rotWithShape="0">
              <a:srgbClr val="000000">
                <a:alpha val="50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</p:sp>
      <p:sp>
        <p:nvSpPr>
          <p:cNvPr id="150" name="CustomShape 6"/>
          <p:cNvSpPr/>
          <p:nvPr/>
        </p:nvSpPr>
        <p:spPr>
          <a:xfrm>
            <a:off x="542520" y="1800000"/>
            <a:ext cx="4317120" cy="33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Times New Roman"/>
              </a:rPr>
              <a:t>Abbiamo ascoltato e analizzato il testo della </a:t>
            </a:r>
            <a:r>
              <a:rPr b="1" lang="it-IT" sz="1800" spc="-1" strike="noStrike">
                <a:solidFill>
                  <a:srgbClr val="0070c0"/>
                </a:solidFill>
                <a:latin typeface="Times New Roman"/>
              </a:rPr>
              <a:t>canzone Billy Blu di Marco Sentieri. </a:t>
            </a:r>
            <a:r>
              <a:rPr b="1" lang="it-IT" sz="1800" spc="-1" strike="noStrike">
                <a:solidFill>
                  <a:srgbClr val="000000"/>
                </a:solidFill>
                <a:latin typeface="Times New Roman"/>
              </a:rPr>
              <a:t>Parole </a:t>
            </a:r>
            <a:r>
              <a:rPr b="1" lang="it-IT" sz="1800" spc="-1" strike="noStrike">
                <a:solidFill>
                  <a:srgbClr val="0070c0"/>
                </a:solidFill>
                <a:latin typeface="Times New Roman"/>
              </a:rPr>
              <a:t>forti</a:t>
            </a:r>
            <a:r>
              <a:rPr b="1" lang="it-IT" sz="1800" spc="-1" strike="noStrike">
                <a:solidFill>
                  <a:srgbClr val="000000"/>
                </a:solidFill>
                <a:latin typeface="Times New Roman"/>
              </a:rPr>
              <a:t>, che raccontano la terribile esperienza di chi è stato vittima di Bullismo.  Nel testo si parla delle caratteristiche tipiche del bullo e della sua vittima: il  bullo prende in giro, deride,  aggredisce ma alla fine è solo un </a:t>
            </a:r>
            <a:r>
              <a:rPr b="1" lang="it-IT" sz="1800" spc="-1" strike="noStrike">
                <a:solidFill>
                  <a:srgbClr val="0070c0"/>
                </a:solidFill>
                <a:latin typeface="Times New Roman"/>
              </a:rPr>
              <a:t>fallito</a:t>
            </a:r>
            <a:r>
              <a:rPr b="1" lang="it-IT" sz="1800" spc="-1" strike="noStrike">
                <a:solidFill>
                  <a:srgbClr val="000000"/>
                </a:solidFill>
                <a:latin typeface="Times New Roman"/>
              </a:rPr>
              <a:t>; la vittima,  “Billy Blu”, cerca di non mostrarsi </a:t>
            </a:r>
            <a:r>
              <a:rPr b="1" lang="it-IT" sz="1800" spc="-1" strike="noStrike">
                <a:solidFill>
                  <a:srgbClr val="0070c0"/>
                </a:solidFill>
                <a:latin typeface="Times New Roman"/>
              </a:rPr>
              <a:t>mai debole</a:t>
            </a:r>
            <a:r>
              <a:rPr b="1" lang="it-IT" sz="1800" spc="-1" strike="noStrike">
                <a:solidFill>
                  <a:srgbClr val="000000"/>
                </a:solidFill>
                <a:latin typeface="Times New Roman"/>
              </a:rPr>
              <a:t>, di non reagire  e alla fine cerca di </a:t>
            </a:r>
            <a:r>
              <a:rPr b="1" lang="it-IT" sz="1800" spc="-1" strike="noStrike">
                <a:solidFill>
                  <a:srgbClr val="0070c0"/>
                </a:solidFill>
                <a:latin typeface="Times New Roman"/>
              </a:rPr>
              <a:t>aiutare il bullo </a:t>
            </a:r>
            <a:r>
              <a:rPr b="1" lang="it-IT" sz="1800" spc="-1" strike="noStrike">
                <a:solidFill>
                  <a:srgbClr val="000000"/>
                </a:solidFill>
                <a:latin typeface="Times New Roman"/>
              </a:rPr>
              <a:t>nel momento del bisogno. 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51" name="CustomShape 7"/>
          <p:cNvSpPr/>
          <p:nvPr/>
        </p:nvSpPr>
        <p:spPr>
          <a:xfrm flipH="1">
            <a:off x="5148000" y="1800000"/>
            <a:ext cx="3816000" cy="4725000"/>
          </a:xfrm>
          <a:prstGeom prst="horizontalScroll">
            <a:avLst>
              <a:gd name="adj" fmla="val 1338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1" i="1" lang="it-IT" sz="2000" spc="-1" strike="noStrike" u="sng">
                <a:solidFill>
                  <a:srgbClr val="c00000"/>
                </a:solidFill>
                <a:uFillTx/>
                <a:latin typeface="Times New Roman"/>
              </a:rPr>
              <a:t>Le mie considerazioni.</a:t>
            </a:r>
            <a:endParaRPr b="0" lang="it-IT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it-IT" sz="2000" spc="-1" strike="noStrike">
                <a:solidFill>
                  <a:srgbClr val="c00000"/>
                </a:solidFill>
                <a:latin typeface="Times New Roman"/>
              </a:rPr>
              <a:t>Ho pensato che sono fortunata perché non ho mai subito atti di bullismo e prepotenza da parte di qualcuno. Non mi è facile capire perché l’uomo arrivi a compiere tanto male, ma spero tanto nell’intelligenza e nella bontà umana</a:t>
            </a:r>
            <a:endParaRPr b="0" lang="it-IT" sz="2000" spc="-1" strike="noStrike">
              <a:latin typeface="Arial"/>
            </a:endParaRPr>
          </a:p>
        </p:txBody>
      </p:sp>
    </p:spTree>
  </p:cSld>
  <p:transition spd="slow">
    <p:cover dir="ld"/>
  </p:transition>
  <p:timing>
    <p:tnLst>
      <p:par>
        <p:cTn id="222" dur="indefinite" restart="never" nodeType="tmRoot">
          <p:childTnLst>
            <p:seq>
              <p:cTn id="223" dur="indefinite" nodeType="mainSeq">
                <p:childTnLst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2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3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23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239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4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4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6" descr="Cornicette di Pasqua da colorare - Fotogallery"/>
          <p:cNvPicPr/>
          <p:nvPr/>
        </p:nvPicPr>
        <p:blipFill>
          <a:blip r:embed="rId1"/>
          <a:srcRect l="3510" t="5748" r="5207" b="5145"/>
          <a:stretch/>
        </p:blipFill>
        <p:spPr>
          <a:xfrm>
            <a:off x="0" y="-151200"/>
            <a:ext cx="9468360" cy="7028640"/>
          </a:xfrm>
          <a:prstGeom prst="rect">
            <a:avLst/>
          </a:prstGeom>
          <a:ln>
            <a:noFill/>
          </a:ln>
        </p:spPr>
      </p:pic>
      <p:sp>
        <p:nvSpPr>
          <p:cNvPr id="153" name="CustomShape 1"/>
          <p:cNvSpPr/>
          <p:nvPr/>
        </p:nvSpPr>
        <p:spPr>
          <a:xfrm>
            <a:off x="323640" y="836640"/>
            <a:ext cx="5832360" cy="527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È stato Billy, già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Proprio Billy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Non è incredibile?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È stato Billy Blu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Billy Blu, Billy Blu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Dico sul serio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Billy Blu</a:t>
            </a:r>
            <a:endParaRPr b="0" lang="it-IT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Magro come un chiodo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Occhiali spessi un dito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Sopra occhiaie da malato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Di un bluastro scolorito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Fragile, dimesso, timido, educato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Era il più bravo della classe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Perciò l'hai sempre odiato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Con lui facevi il bullo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Perché tu nato nell'oro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Gli scaricavi addosso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L'invidia del somaro</a:t>
            </a:r>
            <a:endParaRPr b="0" lang="it-IT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E lo chiamavi Billy Blu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Pupazzetto, animale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Gli sputavi tra i quaderni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Lo spingevi per le scale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Lui cadeva e tu ridevi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Come ride un deficiente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Si rialzava e sorrideva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Ma non diceva niente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Perché lui era più forte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Dei tuoi muscoli di cera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E tutta la sua forza </a:t>
            </a:r>
            <a:endParaRPr b="0" lang="it-IT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l'hai scoperta l'altra sera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Sì perché</a:t>
            </a:r>
            <a:endParaRPr b="0" lang="it-IT" sz="1100" spc="-1" strike="noStrike"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2699640" y="836640"/>
            <a:ext cx="4104000" cy="527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È stato Billy Blu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Billy Blu, Billy Blu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Billy Blu</a:t>
            </a:r>
            <a:endParaRPr b="0" lang="it-IT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Ma, ma la vita è un giustiziere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Tutti i bulli adolescenti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Poi diventano quegli uomini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Dai mille fallimenti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E tu fallito e solo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Appena uscito da galera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Volevi liberarti da te stesso l'altra sera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E hai bevuto e hai camminato fino all'alba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Lungo il fiume senza meta né pace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Poi sei salito su quel ponte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Un bel segno della croce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Ma dietro le tue spalle hai sentito la sua voce</a:t>
            </a:r>
            <a:endParaRPr b="0" lang="it-IT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"Ehi, ti ricordi di me"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Così ti sei voltato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La luce della luna illuminava uno magro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Ma l'hai riconosciuto solo quando ti ha sorriso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E ti ha detto "ti aiuto"</a:t>
            </a:r>
            <a:endParaRPr b="0" lang="it-IT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Ed era Billy Blu, Billy Blu, Billy Blu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"E dai abbracciami"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Billy Blu</a:t>
            </a:r>
            <a:endParaRPr b="0" lang="it-IT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E così è stato Billy a salvarti la pelle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Quel ragazzo magro magro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Che ti stava sulle palle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No, ma quale odio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Non ho nessun rancore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Eri tu quello più debole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Tu dentro stavi male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Perciò venivi a scuola</a:t>
            </a:r>
            <a:endParaRPr b="0" lang="it-IT" sz="1100" spc="-1" strike="noStrike">
              <a:latin typeface="Arial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4500000" y="692640"/>
            <a:ext cx="4464000" cy="561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Scaricavi sul mio banco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Veleno e prepotenza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Da mostrare a tutto il branco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Ma adesso l'hai capito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Lo vedo dal tuo viso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La forza del più forte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È chiusa in un sorriso</a:t>
            </a:r>
            <a:endParaRPr b="0" lang="it-IT" sz="11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"Ti ricordi di me"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Io sono solo uno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Dei tanti Billy Blu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Quelle vittime di un bullo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Che ogni giorno li tormenta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Ma bulli non si nasce, no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Lo si diventa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Quando hai una famiglia</a:t>
            </a:r>
            <a:endParaRPr b="0" lang="it-IT" sz="11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 </a:t>
            </a:r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distratta e disattenta</a:t>
            </a:r>
            <a:endParaRPr b="0" lang="it-IT" sz="11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E allora come hai pianto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Hai pianto e hai chiesto scusa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Poi siete andati al mare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Due birre e una gazosa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E finalmente hai vomitato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I fantasmi dell'infanzia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Tuo padre che non c'era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Tua madre piena d'ansia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Che ti dava sempre ragione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Anche quando avevi torto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Tutti i tuoi casini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Sono il frutto di quell'orto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Non hanno mai capito </a:t>
            </a:r>
            <a:endParaRPr b="0" lang="it-IT" sz="11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che per non farti del male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Servivano carezze sì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Ma all'occasione</a:t>
            </a:r>
            <a:br/>
            <a:r>
              <a:rPr b="1" lang="it-IT" sz="1100" spc="-1" strike="noStrike">
                <a:solidFill>
                  <a:srgbClr val="0070c0"/>
                </a:solidFill>
                <a:latin typeface="Bookman Old Style"/>
              </a:rPr>
              <a:t>Due schiaffi d'amore</a:t>
            </a:r>
            <a:endParaRPr b="0" lang="it-IT" sz="1100" spc="-1" strike="noStrike">
              <a:latin typeface="Arial"/>
            </a:endParaRPr>
          </a:p>
        </p:txBody>
      </p:sp>
      <p:sp>
        <p:nvSpPr>
          <p:cNvPr id="156" name="CustomShape 4"/>
          <p:cNvSpPr/>
          <p:nvPr/>
        </p:nvSpPr>
        <p:spPr>
          <a:xfrm>
            <a:off x="1331640" y="332640"/>
            <a:ext cx="676836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0070c0"/>
                </a:solidFill>
                <a:latin typeface="Perpetua Titling MT"/>
              </a:rPr>
              <a:t>BILLY BLU – MARCO SENTIERI</a:t>
            </a:r>
            <a:endParaRPr b="0" lang="it-IT" sz="2000" spc="-1" strike="noStrike">
              <a:latin typeface="Arial"/>
            </a:endParaRPr>
          </a:p>
        </p:txBody>
      </p:sp>
    </p:spTree>
  </p:cSld>
  <p:transition spd="slow">
    <p:cover dir="ru"/>
  </p:transition>
  <p:timing>
    <p:tnLst>
      <p:par>
        <p:cTn id="254" dur="indefinite" restart="never" nodeType="tmRoot">
          <p:childTnLst>
            <p:seq>
              <p:cTn id="255" dur="indefinite" nodeType="mainSeq">
                <p:childTnLst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6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nodeType="with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6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nodeType="clickEffect" fill="hold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8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7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0" dur="9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1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3" descr="C:\Users\Sony\Desktop\Liceo\pw con polizia.png"/>
          <p:cNvPicPr/>
          <p:nvPr/>
        </p:nvPicPr>
        <p:blipFill>
          <a:blip r:embed="rId1"/>
          <a:srcRect l="0" t="0" r="3312" b="36844"/>
          <a:stretch/>
        </p:blipFill>
        <p:spPr>
          <a:xfrm>
            <a:off x="5292000" y="2565000"/>
            <a:ext cx="2664000" cy="3115440"/>
          </a:xfrm>
          <a:prstGeom prst="rect">
            <a:avLst/>
          </a:prstGeom>
          <a:ln>
            <a:noFill/>
          </a:ln>
        </p:spPr>
      </p:pic>
      <p:sp>
        <p:nvSpPr>
          <p:cNvPr id="158" name="CustomShape 1"/>
          <p:cNvSpPr/>
          <p:nvPr/>
        </p:nvSpPr>
        <p:spPr>
          <a:xfrm>
            <a:off x="683640" y="2349000"/>
            <a:ext cx="4248000" cy="310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Bookman Old Style"/>
              </a:rPr>
              <a:t>Molto formativo è stato l’incontro con l’ispettore della Polizia di stato, Salvatore Falzone, che ci ha fornito tutte le </a:t>
            </a:r>
            <a:r>
              <a:rPr b="1" lang="it-IT" sz="1800" spc="-1" strike="noStrike">
                <a:solidFill>
                  <a:srgbClr val="0070c0"/>
                </a:solidFill>
                <a:latin typeface="Bookman Old Style"/>
              </a:rPr>
              <a:t>indicazioni legali da intraprendere in caso di </a:t>
            </a:r>
            <a:r>
              <a:rPr b="1" lang="it-IT" sz="1800" spc="-1" strike="noStrike">
                <a:solidFill>
                  <a:srgbClr val="000000"/>
                </a:solidFill>
                <a:latin typeface="Bookman Old Style"/>
              </a:rPr>
              <a:t>atti di bullismo, ci ha mostrato tutti i tipi di violenza che si possono esercitare fisicamente, psicologicamente e tramite il web. Abbiamo capito che anche fatti che noi riteniamo minimi possono avere </a:t>
            </a:r>
            <a:r>
              <a:rPr b="1" lang="it-IT" sz="1800" spc="-1" strike="noStrike">
                <a:solidFill>
                  <a:srgbClr val="0070c0"/>
                </a:solidFill>
                <a:latin typeface="Bookman Old Style"/>
              </a:rPr>
              <a:t>conseguenze gravi </a:t>
            </a:r>
            <a:r>
              <a:rPr b="1" lang="it-IT" sz="1800" spc="-1" strike="noStrike">
                <a:solidFill>
                  <a:srgbClr val="000000"/>
                </a:solidFill>
                <a:latin typeface="Bookman Old Style"/>
              </a:rPr>
              <a:t>dal punto di vista legislativo.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395640" y="188640"/>
            <a:ext cx="8280720" cy="6408360"/>
          </a:xfrm>
          <a:prstGeom prst="snip2DiagRect">
            <a:avLst>
              <a:gd name="adj1" fmla="val 8103"/>
              <a:gd name="adj2" fmla="val 9000"/>
            </a:avLst>
          </a:prstGeom>
          <a:noFill/>
          <a:ln w="28440">
            <a:solidFill>
              <a:srgbClr val="0836b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CustomShape 3"/>
          <p:cNvSpPr/>
          <p:nvPr/>
        </p:nvSpPr>
        <p:spPr>
          <a:xfrm>
            <a:off x="1511640" y="404640"/>
            <a:ext cx="2628000" cy="5994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70c0"/>
                </a:solidFill>
                <a:latin typeface="Gill Sans MT"/>
              </a:rPr>
              <a:t>QUARTO INCONTRO 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161" name="Picture 2" descr="Taccuino e penna immagine vettoriale | Immagini vettoriali gratuiti"/>
          <p:cNvPicPr/>
          <p:nvPr/>
        </p:nvPicPr>
        <p:blipFill>
          <a:blip r:embed="rId2"/>
          <a:stretch/>
        </p:blipFill>
        <p:spPr>
          <a:xfrm>
            <a:off x="4372200" y="326520"/>
            <a:ext cx="2035440" cy="1184400"/>
          </a:xfrm>
          <a:prstGeom prst="rect">
            <a:avLst/>
          </a:prstGeom>
          <a:ln>
            <a:noFill/>
          </a:ln>
        </p:spPr>
      </p:pic>
    </p:spTree>
  </p:cSld>
  <p:transition spd="slow">
    <p:split dir="in" orient="horz"/>
  </p:transition>
  <p:timing>
    <p:tnLst>
      <p:par>
        <p:cTn id="288" dur="indefinite" restart="never" nodeType="tmRoot">
          <p:childTnLst>
            <p:seq>
              <p:cTn id="289" dur="indefinite" nodeType="mainSeq"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nodeType="with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nodeType="clickEffect" fill="hold" presetClass="entr" presetID="4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0" dur="1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01" dur="4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2" dur="4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3" dur="6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4" dur="6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nodeType="clickEffect" fill="hold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9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10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1" dur="9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2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2" descr="C:\Users\Sony\Desktop\Liceo\fot polizia con noi 2.png"/>
          <p:cNvPicPr/>
          <p:nvPr/>
        </p:nvPicPr>
        <p:blipFill>
          <a:blip r:embed="rId1"/>
          <a:stretch/>
        </p:blipFill>
        <p:spPr>
          <a:xfrm>
            <a:off x="755640" y="4293000"/>
            <a:ext cx="3599280" cy="2024640"/>
          </a:xfrm>
          <a:prstGeom prst="rect">
            <a:avLst/>
          </a:prstGeom>
          <a:ln cap="sq" w="38160">
            <a:solidFill>
              <a:srgbClr val="0070c0"/>
            </a:solidFill>
            <a:miter/>
          </a:ln>
          <a:effectLst>
            <a:outerShdw algn="tl" blurRad="50800" dir="2700000" dist="37674" rotWithShape="0">
              <a:srgbClr val="000000">
                <a:alpha val="43000"/>
              </a:srgbClr>
            </a:outerShdw>
          </a:effectLst>
        </p:spPr>
      </p:pic>
      <p:sp>
        <p:nvSpPr>
          <p:cNvPr id="163" name="CustomShape 1"/>
          <p:cNvSpPr/>
          <p:nvPr/>
        </p:nvSpPr>
        <p:spPr>
          <a:xfrm>
            <a:off x="1475640" y="906840"/>
            <a:ext cx="633636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Bookman Old Style"/>
              </a:rPr>
              <a:t>Il dott. Falzone ci ha illustrato la campagna </a:t>
            </a:r>
            <a:r>
              <a:rPr b="1" i="1" lang="it-IT" sz="1800" spc="-1" strike="noStrike">
                <a:solidFill>
                  <a:srgbClr val="0070c0"/>
                </a:solidFill>
                <a:latin typeface="Bookman Old Style"/>
              </a:rPr>
              <a:t>#cuoriconnessi</a:t>
            </a:r>
            <a:r>
              <a:rPr b="1" lang="it-IT" sz="1800" spc="-1" strike="noStrike">
                <a:solidFill>
                  <a:srgbClr val="000000"/>
                </a:solidFill>
                <a:latin typeface="Bookman Old Style"/>
              </a:rPr>
              <a:t>, nata dalla collaborazione tra la Polizia di Stato e il Safer internet centro italiano Generazioni Connesse. L’ispettore ci ha anche mostrato i contenuti del sito della polizia postale articolato nelle diverse sezioni </a:t>
            </a:r>
            <a:r>
              <a:rPr b="1" lang="it-IT" sz="1800" spc="-1" strike="noStrike">
                <a:solidFill>
                  <a:srgbClr val="0070c0"/>
                </a:solidFill>
                <a:latin typeface="Bookman Old Style"/>
              </a:rPr>
              <a:t>“richiedi informazioni”</a:t>
            </a:r>
            <a:r>
              <a:rPr b="1" lang="it-IT" sz="1800" spc="-1" strike="noStrike">
                <a:solidFill>
                  <a:srgbClr val="000000"/>
                </a:solidFill>
                <a:latin typeface="Bookman Old Style"/>
              </a:rPr>
              <a:t>,</a:t>
            </a:r>
            <a:r>
              <a:rPr b="1" lang="it-IT" sz="1800" spc="-1" strike="noStrike">
                <a:solidFill>
                  <a:srgbClr val="0070c0"/>
                </a:solidFill>
                <a:latin typeface="Bookman Old Style"/>
              </a:rPr>
              <a:t> “segnala online</a:t>
            </a:r>
            <a:r>
              <a:rPr b="1" lang="it-IT" sz="1800" spc="-1" strike="noStrike">
                <a:solidFill>
                  <a:srgbClr val="000000"/>
                </a:solidFill>
                <a:latin typeface="Bookman Old Style"/>
              </a:rPr>
              <a:t>” e </a:t>
            </a:r>
            <a:r>
              <a:rPr b="1" lang="it-IT" sz="1800" spc="-1" strike="noStrike">
                <a:solidFill>
                  <a:srgbClr val="0070c0"/>
                </a:solidFill>
                <a:latin typeface="Bookman Old Style"/>
              </a:rPr>
              <a:t>“denuncia per reati telematici”</a:t>
            </a:r>
            <a:r>
              <a:rPr b="1" lang="it-IT" sz="1800" spc="-1" strike="noStrike">
                <a:solidFill>
                  <a:srgbClr val="000000"/>
                </a:solidFill>
                <a:latin typeface="Bookman Old Style"/>
              </a:rPr>
              <a:t>. 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472320" y="548640"/>
            <a:ext cx="8343000" cy="3384000"/>
          </a:xfrm>
          <a:prstGeom prst="decagon">
            <a:avLst>
              <a:gd name="vf" fmla="val 105146"/>
            </a:avLst>
          </a:prstGeom>
          <a:noFill/>
          <a:ln w="38160"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5" name="Picture 3" descr="C:\Users\Sony\Desktop\Liceo\foto polizia con noi.png"/>
          <p:cNvPicPr/>
          <p:nvPr/>
        </p:nvPicPr>
        <p:blipFill>
          <a:blip r:embed="rId2"/>
          <a:stretch/>
        </p:blipFill>
        <p:spPr>
          <a:xfrm>
            <a:off x="5148000" y="4529520"/>
            <a:ext cx="3590280" cy="2019240"/>
          </a:xfrm>
          <a:prstGeom prst="rect">
            <a:avLst/>
          </a:prstGeom>
          <a:ln cap="sq" w="38160">
            <a:solidFill>
              <a:srgbClr val="0070c0"/>
            </a:solidFill>
            <a:miter/>
          </a:ln>
          <a:effectLst>
            <a:outerShdw algn="tl" blurRad="50800" dir="2700000" dist="37674" rotWithShape="0">
              <a:srgbClr val="000000">
                <a:alpha val="43000"/>
              </a:srgbClr>
            </a:outerShdw>
          </a:effectLst>
        </p:spPr>
      </p:pic>
    </p:spTree>
  </p:cSld>
  <p:transition spd="slow">
    <p:split dir="out" orient="horz"/>
  </p:transition>
  <p:timing>
    <p:tnLst>
      <p:par>
        <p:cTn id="313" dur="indefinite" restart="never" nodeType="tmRoot">
          <p:childTnLst>
            <p:seq>
              <p:cTn id="314" dur="indefinite" nodeType="mainSeq">
                <p:childTnLst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nodeType="clickEffect" fill="hold" presetClass="entr" presetID="19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nodeType="withEffect" fill="hold" presetClass="entr" presetID="19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4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nodeType="clickEffect" fill="hold" presetClass="entr" presetID="3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 from="(-#ppt_w/2)" to="(#ppt_x)">
                                      <p:cBhvr additive="repl">
                                        <p:cTn id="3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 from="0" to="-1">
                                      <p:cBhvr additive="repl">
                                        <p:cTn id="330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1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calcmode="lin" valueType="num" by="(#ppt_h/3+#ppt_w*0.1)">
                                      <p:cBhvr additive="repl">
                                        <p:cTn id="332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3" nodeType="withEffect" fill="hold" presetClass="entr" presetID="3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 from="(-#ppt_w/2)" to="(#ppt_x)">
                                      <p:cBhvr additive="repl">
                                        <p:cTn id="3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 from="0" to="-1">
                                      <p:cBhvr additive="repl">
                                        <p:cTn id="336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7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calcmode="lin" valueType="num" by="(#ppt_h/3+#ppt_w*0.1)">
                                      <p:cBhvr additive="repl">
                                        <p:cTn id="338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950</TotalTime>
  <Application>LibreOffice/6.4.3.2$Windows_X86_64 LibreOffice_project/747b5d0ebf89f41c860ec2a39efd7cb15b54f2d8</Application>
  <Words>1134</Words>
  <Paragraphs>72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2020-06-01T17:29:03Z</dcterms:created>
  <dc:creator>Sony</dc:creator>
  <dc:description/>
  <dc:language>it-IT</dc:language>
  <cp:lastModifiedBy/>
  <dcterms:modified xsi:type="dcterms:W3CDTF">2020-06-13T16:43:57Z</dcterms:modified>
  <cp:revision>119</cp:revision>
  <dc:subject/>
  <dc:title>Diapositiva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14</vt:i4>
  </property>
</Properties>
</file>